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339" r:id="rId21"/>
    <p:sldId id="275" r:id="rId22"/>
    <p:sldId id="276" r:id="rId23"/>
    <p:sldId id="278" r:id="rId24"/>
    <p:sldId id="277" r:id="rId25"/>
    <p:sldId id="338" r:id="rId26"/>
    <p:sldId id="279" r:id="rId27"/>
    <p:sldId id="280" r:id="rId28"/>
    <p:sldId id="282" r:id="rId29"/>
    <p:sldId id="283" r:id="rId30"/>
    <p:sldId id="281" r:id="rId31"/>
    <p:sldId id="284" r:id="rId32"/>
    <p:sldId id="286" r:id="rId33"/>
    <p:sldId id="289" r:id="rId34"/>
    <p:sldId id="292" r:id="rId35"/>
    <p:sldId id="291" r:id="rId36"/>
    <p:sldId id="294" r:id="rId37"/>
    <p:sldId id="295" r:id="rId38"/>
    <p:sldId id="336" r:id="rId39"/>
    <p:sldId id="296" r:id="rId40"/>
    <p:sldId id="293" r:id="rId41"/>
    <p:sldId id="297" r:id="rId42"/>
    <p:sldId id="298" r:id="rId43"/>
    <p:sldId id="299" r:id="rId44"/>
    <p:sldId id="301" r:id="rId45"/>
    <p:sldId id="300" r:id="rId46"/>
    <p:sldId id="302" r:id="rId47"/>
    <p:sldId id="303" r:id="rId48"/>
    <p:sldId id="304" r:id="rId49"/>
    <p:sldId id="305" r:id="rId50"/>
    <p:sldId id="306" r:id="rId51"/>
    <p:sldId id="308" r:id="rId52"/>
    <p:sldId id="309" r:id="rId53"/>
    <p:sldId id="311" r:id="rId54"/>
    <p:sldId id="312" r:id="rId55"/>
    <p:sldId id="310" r:id="rId56"/>
    <p:sldId id="307" r:id="rId57"/>
    <p:sldId id="313" r:id="rId58"/>
    <p:sldId id="315" r:id="rId59"/>
    <p:sldId id="316" r:id="rId60"/>
    <p:sldId id="314" r:id="rId61"/>
    <p:sldId id="317" r:id="rId62"/>
    <p:sldId id="318" r:id="rId63"/>
    <p:sldId id="319" r:id="rId64"/>
    <p:sldId id="320" r:id="rId65"/>
    <p:sldId id="321" r:id="rId66"/>
    <p:sldId id="323" r:id="rId67"/>
    <p:sldId id="322" r:id="rId68"/>
    <p:sldId id="324" r:id="rId69"/>
    <p:sldId id="325" r:id="rId70"/>
    <p:sldId id="326" r:id="rId71"/>
    <p:sldId id="327" r:id="rId72"/>
    <p:sldId id="328" r:id="rId73"/>
    <p:sldId id="329" r:id="rId74"/>
    <p:sldId id="330" r:id="rId75"/>
    <p:sldId id="331" r:id="rId76"/>
    <p:sldId id="333" r:id="rId77"/>
    <p:sldId id="334" r:id="rId78"/>
    <p:sldId id="335" r:id="rId79"/>
    <p:sldId id="288" r:id="rId80"/>
    <p:sldId id="337" r:id="rId8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FF0066"/>
    <a:srgbClr val="66FFFF"/>
    <a:srgbClr val="00CC00"/>
    <a:srgbClr val="003300"/>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6F4C03-4761-449B-8326-C0EF8929DB8A}" type="datetimeFigureOut">
              <a:rPr lang="el-GR" smtClean="0"/>
              <a:pPr/>
              <a:t>3/12/2014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7B5B6-7AFE-4EBF-9127-4EC0C18D355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“Η κατάσταση κατά την οποία η</a:t>
            </a:r>
            <a:r>
              <a:rPr lang="en-US" baseline="0" dirty="0" smtClean="0"/>
              <a:t> </a:t>
            </a:r>
            <a:r>
              <a:rPr lang="el-GR" dirty="0" smtClean="0"/>
              <a:t>απάντηση του ξενιστή σε ένα ξένο</a:t>
            </a:r>
            <a:r>
              <a:rPr lang="en-US" baseline="0" dirty="0" smtClean="0"/>
              <a:t> </a:t>
            </a:r>
            <a:r>
              <a:rPr lang="el-GR" dirty="0" smtClean="0"/>
              <a:t>αντιγόνο δεν είναι φυσιολογική”</a:t>
            </a:r>
          </a:p>
          <a:p>
            <a:r>
              <a:rPr lang="el-GR" dirty="0" smtClean="0"/>
              <a:t>• Η </a:t>
            </a:r>
            <a:r>
              <a:rPr lang="el-GR" dirty="0" err="1" smtClean="0"/>
              <a:t>Ανοσοκαταστολή</a:t>
            </a:r>
            <a:r>
              <a:rPr lang="el-GR" dirty="0" smtClean="0"/>
              <a:t>  μπορεί να είναι </a:t>
            </a:r>
            <a:r>
              <a:rPr lang="el-GR" dirty="0" err="1" smtClean="0"/>
              <a:t>είναι</a:t>
            </a:r>
            <a:r>
              <a:rPr lang="en-US" baseline="0" dirty="0" smtClean="0"/>
              <a:t> </a:t>
            </a:r>
            <a:r>
              <a:rPr lang="el-GR" dirty="0" smtClean="0"/>
              <a:t>συγγενής </a:t>
            </a:r>
            <a:r>
              <a:rPr lang="el-GR" dirty="0" err="1" smtClean="0"/>
              <a:t>συγγενής</a:t>
            </a:r>
            <a:r>
              <a:rPr lang="el-GR" dirty="0" smtClean="0"/>
              <a:t> ή επίκτητη</a:t>
            </a:r>
            <a:endParaRPr lang="el-GR" dirty="0"/>
          </a:p>
        </p:txBody>
      </p:sp>
      <p:sp>
        <p:nvSpPr>
          <p:cNvPr id="4" name="3 - Θέση αριθμού διαφάνειας"/>
          <p:cNvSpPr>
            <a:spLocks noGrp="1"/>
          </p:cNvSpPr>
          <p:nvPr>
            <p:ph type="sldNum" sz="quarter" idx="10"/>
          </p:nvPr>
        </p:nvSpPr>
        <p:spPr/>
        <p:txBody>
          <a:bodyPr/>
          <a:lstStyle/>
          <a:p>
            <a:fld id="{2A07B5B6-7AFE-4EBF-9127-4EC0C18D3558}"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84F7D1B-2DB2-465A-AEDB-E73D1F798C8C}" type="datetimeFigureOut">
              <a:rPr lang="el-GR" smtClean="0"/>
              <a:pPr/>
              <a:t>3/12/2014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73EE3B-AF57-4774-9B6E-24F9CD80EFB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84F7D1B-2DB2-465A-AEDB-E73D1F798C8C}" type="datetimeFigureOut">
              <a:rPr lang="el-GR" smtClean="0"/>
              <a:pPr/>
              <a:t>3/12/2014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73EE3B-AF57-4774-9B6E-24F9CD80EFB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84F7D1B-2DB2-465A-AEDB-E73D1F798C8C}" type="datetimeFigureOut">
              <a:rPr lang="el-GR" smtClean="0"/>
              <a:pPr/>
              <a:t>3/12/2014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73EE3B-AF57-4774-9B6E-24F9CD80EFB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84F7D1B-2DB2-465A-AEDB-E73D1F798C8C}" type="datetimeFigureOut">
              <a:rPr lang="el-GR" smtClean="0"/>
              <a:pPr/>
              <a:t>3/12/2014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73EE3B-AF57-4774-9B6E-24F9CD80EFB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84F7D1B-2DB2-465A-AEDB-E73D1F798C8C}" type="datetimeFigureOut">
              <a:rPr lang="el-GR" smtClean="0"/>
              <a:pPr/>
              <a:t>3/12/2014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F73EE3B-AF57-4774-9B6E-24F9CD80EFB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84F7D1B-2DB2-465A-AEDB-E73D1F798C8C}" type="datetimeFigureOut">
              <a:rPr lang="el-GR" smtClean="0"/>
              <a:pPr/>
              <a:t>3/12/2014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F73EE3B-AF57-4774-9B6E-24F9CD80EFB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84F7D1B-2DB2-465A-AEDB-E73D1F798C8C}" type="datetimeFigureOut">
              <a:rPr lang="el-GR" smtClean="0"/>
              <a:pPr/>
              <a:t>3/12/2014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F73EE3B-AF57-4774-9B6E-24F9CD80EFB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84F7D1B-2DB2-465A-AEDB-E73D1F798C8C}" type="datetimeFigureOut">
              <a:rPr lang="el-GR" smtClean="0"/>
              <a:pPr/>
              <a:t>3/12/2014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F73EE3B-AF57-4774-9B6E-24F9CD80EFB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84F7D1B-2DB2-465A-AEDB-E73D1F798C8C}" type="datetimeFigureOut">
              <a:rPr lang="el-GR" smtClean="0"/>
              <a:pPr/>
              <a:t>3/12/2014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F73EE3B-AF57-4774-9B6E-24F9CD80EFB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84F7D1B-2DB2-465A-AEDB-E73D1F798C8C}" type="datetimeFigureOut">
              <a:rPr lang="el-GR" smtClean="0"/>
              <a:pPr/>
              <a:t>3/12/2014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F73EE3B-AF57-4774-9B6E-24F9CD80EFB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84F7D1B-2DB2-465A-AEDB-E73D1F798C8C}" type="datetimeFigureOut">
              <a:rPr lang="el-GR" smtClean="0"/>
              <a:pPr/>
              <a:t>3/12/2014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F73EE3B-AF57-4774-9B6E-24F9CD80EFB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F7D1B-2DB2-465A-AEDB-E73D1F798C8C}" type="datetimeFigureOut">
              <a:rPr lang="el-GR" smtClean="0"/>
              <a:pPr/>
              <a:t>3/12/2014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3EE3B-AF57-4774-9B6E-24F9CD80EFB2}"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el-GR" b="1" i="1" cap="all" dirty="0" smtClean="0">
                <a:effectLst>
                  <a:innerShdw blurRad="63500" dist="50800">
                    <a:prstClr val="black">
                      <a:alpha val="50000"/>
                    </a:prstClr>
                  </a:innerShdw>
                </a:effectLst>
              </a:rPr>
              <a:t>3. ΔΡΑΣΗ </a:t>
            </a:r>
            <a:r>
              <a:rPr lang="el-GR" b="1" i="1" cap="all" dirty="0">
                <a:effectLst>
                  <a:innerShdw blurRad="63500" dist="50800">
                    <a:prstClr val="black">
                      <a:alpha val="50000"/>
                    </a:prstClr>
                  </a:innerShdw>
                </a:effectLst>
              </a:rPr>
              <a:t>ΤΩΝ ΜΙΚΡΟΒΙΩΝ</a:t>
            </a:r>
            <a:br>
              <a:rPr lang="el-GR" b="1" i="1" cap="all" dirty="0">
                <a:effectLst>
                  <a:innerShdw blurRad="63500" dist="50800">
                    <a:prstClr val="black">
                      <a:alpha val="50000"/>
                    </a:prstClr>
                  </a:innerShdw>
                </a:effectLst>
              </a:rPr>
            </a:br>
            <a:endParaRPr lang="el-GR" dirty="0"/>
          </a:p>
        </p:txBody>
      </p:sp>
      <p:sp>
        <p:nvSpPr>
          <p:cNvPr id="3" name="2 - Υπότιτλος"/>
          <p:cNvSpPr>
            <a:spLocks noGrp="1"/>
          </p:cNvSpPr>
          <p:nvPr>
            <p:ph type="subTitle" idx="1"/>
          </p:nvPr>
        </p:nvSpPr>
        <p:spPr/>
        <p:style>
          <a:lnRef idx="3">
            <a:schemeClr val="lt1"/>
          </a:lnRef>
          <a:fillRef idx="1">
            <a:schemeClr val="accent5"/>
          </a:fillRef>
          <a:effectRef idx="1">
            <a:schemeClr val="accent5"/>
          </a:effectRef>
          <a:fontRef idx="minor">
            <a:schemeClr val="lt1"/>
          </a:fontRef>
        </p:style>
        <p:txBody>
          <a:bodyPr>
            <a:normAutofit/>
          </a:bodyPr>
          <a:lstStyle/>
          <a:p>
            <a:r>
              <a:rPr lang="el-GR" dirty="0" smtClean="0">
                <a:solidFill>
                  <a:schemeClr val="tx1"/>
                </a:solidFill>
              </a:rPr>
              <a:t>Αναστασιάδη </a:t>
            </a:r>
            <a:r>
              <a:rPr lang="el-GR" dirty="0" err="1">
                <a:solidFill>
                  <a:schemeClr val="tx1"/>
                </a:solidFill>
              </a:rPr>
              <a:t>Ν</a:t>
            </a:r>
            <a:r>
              <a:rPr lang="el-GR" dirty="0" err="1" smtClean="0">
                <a:solidFill>
                  <a:schemeClr val="tx1"/>
                </a:solidFill>
              </a:rPr>
              <a:t>τότσικα</a:t>
            </a:r>
            <a:r>
              <a:rPr lang="el-GR" dirty="0" smtClean="0">
                <a:solidFill>
                  <a:schemeClr val="tx1"/>
                </a:solidFill>
              </a:rPr>
              <a:t> Ιωάννα</a:t>
            </a:r>
          </a:p>
          <a:p>
            <a:r>
              <a:rPr lang="el-GR" dirty="0" smtClean="0">
                <a:solidFill>
                  <a:schemeClr val="tx1"/>
                </a:solidFill>
              </a:rPr>
              <a:t>Τεχνολόγος ιατρικών εργαστηρίων </a:t>
            </a:r>
          </a:p>
          <a:p>
            <a:r>
              <a:rPr lang="el-GR" dirty="0" smtClean="0">
                <a:solidFill>
                  <a:schemeClr val="tx1"/>
                </a:solidFill>
              </a:rPr>
              <a:t>Μ. Δ.Ε. ΒΙΟΛΟΓΙΚΟ Ε.Κ.Π.Α</a:t>
            </a:r>
            <a:endParaRPr lang="el-G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normAutofit fontScale="90000"/>
          </a:bodyPr>
          <a:lstStyle/>
          <a:p>
            <a:r>
              <a:rPr lang="el-GR" sz="3100" b="1" u="sng" dirty="0" smtClean="0"/>
              <a:t/>
            </a:r>
            <a:br>
              <a:rPr lang="el-GR" sz="3100" b="1" u="sng" dirty="0" smtClean="0"/>
            </a:br>
            <a:r>
              <a:rPr lang="el-GR" sz="3100" b="1" u="sng" dirty="0" smtClean="0"/>
              <a:t>Τρόποι </a:t>
            </a:r>
            <a:r>
              <a:rPr lang="el-GR" sz="3100" b="1" u="sng" dirty="0"/>
              <a:t>μόλυνσης και μετάδοσης των παθογόνων μικροβίων</a:t>
            </a:r>
            <a:br>
              <a:rPr lang="el-GR" sz="3100" b="1" u="sng" dirty="0"/>
            </a:br>
            <a:r>
              <a:rPr lang="el-GR" sz="3100" dirty="0"/>
              <a:t> </a:t>
            </a:r>
            <a:r>
              <a:rPr lang="el-GR" dirty="0"/>
              <a:t/>
            </a:r>
            <a:br>
              <a:rPr lang="el-GR" dirty="0"/>
            </a:br>
            <a:endParaRPr lang="el-GR" dirty="0"/>
          </a:p>
        </p:txBody>
      </p:sp>
      <p:sp>
        <p:nvSpPr>
          <p:cNvPr id="3" name="2 - Θέση περιεχομένου"/>
          <p:cNvSpPr>
            <a:spLocks noGrp="1"/>
          </p:cNvSpPr>
          <p:nvPr>
            <p:ph idx="1"/>
          </p:nvPr>
        </p:nvSpPr>
        <p:spPr>
          <a:xfrm>
            <a:off x="0" y="1052736"/>
            <a:ext cx="9144000" cy="5805264"/>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l-GR" i="1" u="sng" dirty="0"/>
              <a:t>Με </a:t>
            </a:r>
            <a:r>
              <a:rPr lang="el-GR" i="1" u="sng" dirty="0">
                <a:solidFill>
                  <a:srgbClr val="FF0066"/>
                </a:solidFill>
              </a:rPr>
              <a:t>άμεση επαφή </a:t>
            </a:r>
            <a:r>
              <a:rPr lang="el-GR" i="1" u="sng" dirty="0"/>
              <a:t>με ανθρώπους, ζώα, περιβάλλον</a:t>
            </a:r>
          </a:p>
          <a:p>
            <a:r>
              <a:rPr lang="el-GR" u="sng" dirty="0"/>
              <a:t>Χέρια</a:t>
            </a:r>
            <a:r>
              <a:rPr lang="el-GR" dirty="0"/>
              <a:t> (πχ. νοσοκομειακές λοιμώξεις)</a:t>
            </a:r>
          </a:p>
          <a:p>
            <a:r>
              <a:rPr lang="el-GR" dirty="0"/>
              <a:t>βλεννογόνους στόματος (φιλί, μετάδοση έρπητος, λοιμώδους μονοπυρήνωσης κ.α.)</a:t>
            </a:r>
          </a:p>
          <a:p>
            <a:r>
              <a:rPr lang="el-GR" dirty="0"/>
              <a:t>Με </a:t>
            </a:r>
            <a:r>
              <a:rPr lang="el-GR" u="sng" dirty="0"/>
              <a:t>σεξουαλική επαφή</a:t>
            </a:r>
            <a:r>
              <a:rPr lang="el-GR" dirty="0"/>
              <a:t> (σύφιλη, </a:t>
            </a:r>
            <a:r>
              <a:rPr lang="en-US" dirty="0"/>
              <a:t>AIDS</a:t>
            </a:r>
            <a:r>
              <a:rPr lang="el-GR" dirty="0"/>
              <a:t> κ.α.)</a:t>
            </a:r>
          </a:p>
          <a:p>
            <a:r>
              <a:rPr lang="el-GR" dirty="0"/>
              <a:t>Με </a:t>
            </a:r>
            <a:r>
              <a:rPr lang="el-GR" u="sng" dirty="0"/>
              <a:t>επαφή δέρματος – τριχών</a:t>
            </a:r>
            <a:r>
              <a:rPr lang="el-GR" dirty="0"/>
              <a:t> (</a:t>
            </a:r>
            <a:r>
              <a:rPr lang="el-GR" dirty="0" err="1"/>
              <a:t>δερματομυκητιάσεις</a:t>
            </a:r>
            <a:r>
              <a:rPr lang="el-GR" dirty="0"/>
              <a:t>, φθειρίαση κ.α.)</a:t>
            </a:r>
          </a:p>
          <a:p>
            <a:r>
              <a:rPr lang="el-GR" u="sng" dirty="0"/>
              <a:t>Λύση συνέχειας του δέρματος</a:t>
            </a:r>
            <a:r>
              <a:rPr lang="el-GR" dirty="0"/>
              <a:t> και λοίμωξη από τα μικρόβια του περιβάλλοντος ή της χλωρίδας (τέτανος κ.α</a:t>
            </a:r>
            <a:r>
              <a:rPr lang="el-GR" dirty="0" smtClean="0"/>
              <a:t>.)</a:t>
            </a:r>
          </a:p>
          <a:p>
            <a:r>
              <a:rPr lang="el-GR" dirty="0"/>
              <a:t>Με τον </a:t>
            </a:r>
            <a:r>
              <a:rPr lang="el-GR" u="sng" dirty="0"/>
              <a:t>πλακούντα</a:t>
            </a:r>
            <a:r>
              <a:rPr lang="el-GR" dirty="0"/>
              <a:t> κατά τον τοκετό (π.χ. σύφιλη) ή μέσω της διόδου του νεογνού από τον μολυσμένο </a:t>
            </a:r>
            <a:r>
              <a:rPr lang="el-GR" u="sng" dirty="0"/>
              <a:t>κόλπο της μητέρας</a:t>
            </a:r>
            <a:r>
              <a:rPr lang="el-GR" dirty="0"/>
              <a:t>.</a:t>
            </a:r>
          </a:p>
          <a:p>
            <a:endParaRPr lang="el-GR" dirty="0"/>
          </a:p>
          <a:p>
            <a:pPr>
              <a:buNone/>
            </a:pP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24744"/>
          </a:xfrm>
        </p:spPr>
        <p:txBody>
          <a:bodyPr>
            <a:noAutofit/>
          </a:bodyPr>
          <a:lstStyle/>
          <a:p>
            <a:r>
              <a:rPr lang="el-GR" sz="3600" b="1" i="1" u="sng" dirty="0" smtClean="0">
                <a:solidFill>
                  <a:srgbClr val="FF0066"/>
                </a:solidFill>
              </a:rPr>
              <a:t>Με έμμεση επαφή </a:t>
            </a:r>
            <a:r>
              <a:rPr lang="el-GR" sz="3600" i="1" u="sng" dirty="0" smtClean="0"/>
              <a:t/>
            </a:r>
            <a:br>
              <a:rPr lang="el-GR" sz="3600" i="1" u="sng" dirty="0" smtClean="0"/>
            </a:br>
            <a:endParaRPr lang="el-GR" sz="3600" dirty="0"/>
          </a:p>
        </p:txBody>
      </p:sp>
      <p:sp>
        <p:nvSpPr>
          <p:cNvPr id="3" name="2 - Θέση περιεχομένου"/>
          <p:cNvSpPr>
            <a:spLocks noGrp="1"/>
          </p:cNvSpPr>
          <p:nvPr>
            <p:ph idx="1"/>
          </p:nvPr>
        </p:nvSpPr>
        <p:spPr>
          <a:xfrm>
            <a:off x="0" y="1052736"/>
            <a:ext cx="9144000" cy="5805264"/>
          </a:xfrm>
        </p:spPr>
        <p:style>
          <a:lnRef idx="1">
            <a:schemeClr val="accent5"/>
          </a:lnRef>
          <a:fillRef idx="2">
            <a:schemeClr val="accent5"/>
          </a:fillRef>
          <a:effectRef idx="1">
            <a:schemeClr val="accent5"/>
          </a:effectRef>
          <a:fontRef idx="minor">
            <a:schemeClr val="dk1"/>
          </a:fontRef>
        </p:style>
        <p:txBody>
          <a:bodyPr>
            <a:normAutofit fontScale="92500"/>
          </a:bodyPr>
          <a:lstStyle/>
          <a:p>
            <a:pPr>
              <a:buNone/>
            </a:pPr>
            <a:r>
              <a:rPr lang="el-GR" dirty="0" smtClean="0"/>
              <a:t>μέσω </a:t>
            </a:r>
            <a:r>
              <a:rPr lang="el-GR" dirty="0"/>
              <a:t>αντικειμένων (αντικείμενα κοινής χρήσης, σύριγγες κ.α.)</a:t>
            </a:r>
          </a:p>
          <a:p>
            <a:pPr>
              <a:buNone/>
            </a:pPr>
            <a:r>
              <a:rPr lang="el-GR" dirty="0"/>
              <a:t> </a:t>
            </a:r>
          </a:p>
          <a:p>
            <a:r>
              <a:rPr lang="el-GR" i="1" u="sng" dirty="0"/>
              <a:t>Με τον αέρα</a:t>
            </a:r>
            <a:r>
              <a:rPr lang="el-GR" dirty="0"/>
              <a:t> (</a:t>
            </a:r>
            <a:r>
              <a:rPr lang="el-GR" dirty="0" err="1"/>
              <a:t>αερογενείς</a:t>
            </a:r>
            <a:r>
              <a:rPr lang="el-GR" dirty="0"/>
              <a:t> λοιμώξεις) μέσω σταγονιδίων από βήχα, σκόνη (μεταφορά </a:t>
            </a:r>
            <a:r>
              <a:rPr lang="el-GR" dirty="0" err="1"/>
              <a:t>κονιδίων</a:t>
            </a:r>
            <a:r>
              <a:rPr lang="el-GR" dirty="0"/>
              <a:t> μυκήτων) κ.α.</a:t>
            </a:r>
          </a:p>
          <a:p>
            <a:pPr>
              <a:buNone/>
            </a:pPr>
            <a:r>
              <a:rPr lang="el-GR" dirty="0"/>
              <a:t> </a:t>
            </a:r>
          </a:p>
          <a:p>
            <a:r>
              <a:rPr lang="el-GR" i="1" u="sng" dirty="0"/>
              <a:t>Με τροφή</a:t>
            </a:r>
            <a:r>
              <a:rPr lang="el-GR" dirty="0"/>
              <a:t> π.χ. οι </a:t>
            </a:r>
            <a:r>
              <a:rPr lang="el-GR" dirty="0" err="1"/>
              <a:t>εντερολοιμώξεις</a:t>
            </a:r>
            <a:r>
              <a:rPr lang="el-GR" dirty="0"/>
              <a:t> κ.α.</a:t>
            </a:r>
          </a:p>
          <a:p>
            <a:pPr>
              <a:buNone/>
            </a:pPr>
            <a:r>
              <a:rPr lang="el-GR" dirty="0"/>
              <a:t> </a:t>
            </a:r>
          </a:p>
          <a:p>
            <a:r>
              <a:rPr lang="el-GR" i="1" u="sng" dirty="0"/>
              <a:t>Με ενδιάμεσους ξενιστές</a:t>
            </a:r>
            <a:r>
              <a:rPr lang="el-GR" dirty="0"/>
              <a:t> (πχ. έντομα) που μεταβιβάζουν τη νόσο από πάσχοντες σε υγιείς (π.χ. ελονοσία) ή από ζώα σε άνθρωπο</a:t>
            </a:r>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u="sng" dirty="0">
                <a:solidFill>
                  <a:srgbClr val="FF0066"/>
                </a:solidFill>
              </a:rPr>
              <a:t>Ουσίες μικροβίων που έχουν σχέση με την παθογόνο δράση τους – </a:t>
            </a:r>
            <a:r>
              <a:rPr lang="el-GR" b="1" u="sng" dirty="0"/>
              <a:t/>
            </a:r>
            <a:br>
              <a:rPr lang="el-GR" b="1" u="sng" dirty="0"/>
            </a:br>
            <a:endParaRPr lang="el-GR" dirty="0"/>
          </a:p>
        </p:txBody>
      </p:sp>
      <p:sp>
        <p:nvSpPr>
          <p:cNvPr id="3" name="2 - Θέση περιεχομένου"/>
          <p:cNvSpPr>
            <a:spLocks noGrp="1"/>
          </p:cNvSpPr>
          <p:nvPr>
            <p:ph idx="1"/>
          </p:nvPr>
        </p:nvSpPr>
        <p:spPr>
          <a:xfrm>
            <a:off x="0" y="1196752"/>
            <a:ext cx="9144000" cy="5661248"/>
          </a:xfrm>
        </p:spPr>
        <p:style>
          <a:lnRef idx="1">
            <a:schemeClr val="accent5"/>
          </a:lnRef>
          <a:fillRef idx="2">
            <a:schemeClr val="accent5"/>
          </a:fillRef>
          <a:effectRef idx="1">
            <a:schemeClr val="accent5"/>
          </a:effectRef>
          <a:fontRef idx="minor">
            <a:schemeClr val="dk1"/>
          </a:fontRef>
        </p:style>
        <p:txBody>
          <a:bodyPr/>
          <a:lstStyle/>
          <a:p>
            <a:pPr>
              <a:buNone/>
            </a:pPr>
            <a:r>
              <a:rPr lang="el-GR" dirty="0"/>
              <a:t>Συχνά η </a:t>
            </a:r>
            <a:r>
              <a:rPr lang="el-GR" u="sng" dirty="0">
                <a:solidFill>
                  <a:srgbClr val="0000FF"/>
                </a:solidFill>
              </a:rPr>
              <a:t>παθογόνος δράση </a:t>
            </a:r>
            <a:r>
              <a:rPr lang="el-GR" dirty="0" smtClean="0"/>
              <a:t>οφείλεται: </a:t>
            </a:r>
          </a:p>
          <a:p>
            <a:r>
              <a:rPr lang="el-GR" dirty="0" smtClean="0"/>
              <a:t>σε </a:t>
            </a:r>
            <a:r>
              <a:rPr lang="el-GR" dirty="0"/>
              <a:t>διάφορες ουσίες που </a:t>
            </a:r>
            <a:r>
              <a:rPr lang="el-GR" dirty="0">
                <a:solidFill>
                  <a:srgbClr val="FF0066"/>
                </a:solidFill>
              </a:rPr>
              <a:t>παράγουν </a:t>
            </a:r>
            <a:r>
              <a:rPr lang="el-GR" dirty="0">
                <a:solidFill>
                  <a:schemeClr val="bg1"/>
                </a:solidFill>
              </a:rPr>
              <a:t>τα</a:t>
            </a:r>
            <a:r>
              <a:rPr lang="el-GR" dirty="0">
                <a:solidFill>
                  <a:srgbClr val="FF0066"/>
                </a:solidFill>
              </a:rPr>
              <a:t> μικρόβια </a:t>
            </a:r>
            <a:r>
              <a:rPr lang="el-GR" dirty="0" smtClean="0">
                <a:solidFill>
                  <a:srgbClr val="FF0066"/>
                </a:solidFill>
              </a:rPr>
              <a:t>            </a:t>
            </a:r>
            <a:r>
              <a:rPr lang="el-GR" dirty="0" smtClean="0"/>
              <a:t>και βοηθούν </a:t>
            </a:r>
            <a:r>
              <a:rPr lang="el-GR" dirty="0">
                <a:solidFill>
                  <a:schemeClr val="bg1"/>
                </a:solidFill>
              </a:rPr>
              <a:t>στη </a:t>
            </a:r>
            <a:r>
              <a:rPr lang="el-GR" dirty="0">
                <a:solidFill>
                  <a:srgbClr val="FF0066"/>
                </a:solidFill>
              </a:rPr>
              <a:t>διείσδυση τους </a:t>
            </a:r>
            <a:r>
              <a:rPr lang="el-GR" dirty="0"/>
              <a:t>στον </a:t>
            </a:r>
            <a:r>
              <a:rPr lang="el-GR" dirty="0" err="1"/>
              <a:t>μεγαλοοργανισμό</a:t>
            </a:r>
            <a:r>
              <a:rPr lang="el-GR" dirty="0"/>
              <a:t>, </a:t>
            </a:r>
            <a:endParaRPr lang="el-GR" dirty="0" smtClean="0"/>
          </a:p>
          <a:p>
            <a:r>
              <a:rPr lang="el-GR" dirty="0" smtClean="0"/>
              <a:t>στην </a:t>
            </a:r>
            <a:r>
              <a:rPr lang="el-GR" dirty="0">
                <a:solidFill>
                  <a:srgbClr val="FF0066"/>
                </a:solidFill>
              </a:rPr>
              <a:t>προστασία </a:t>
            </a:r>
            <a:r>
              <a:rPr lang="el-GR" dirty="0"/>
              <a:t>τους από την </a:t>
            </a:r>
            <a:r>
              <a:rPr lang="el-GR" u="sng" dirty="0"/>
              <a:t>άμυνα του οργανισμού </a:t>
            </a:r>
            <a:endParaRPr lang="el-GR" u="sng" dirty="0" smtClean="0"/>
          </a:p>
          <a:p>
            <a:r>
              <a:rPr lang="el-GR" dirty="0" smtClean="0"/>
              <a:t>και </a:t>
            </a:r>
            <a:r>
              <a:rPr lang="el-GR" dirty="0"/>
              <a:t>στην </a:t>
            </a:r>
            <a:r>
              <a:rPr lang="el-GR" dirty="0">
                <a:solidFill>
                  <a:srgbClr val="FF0066"/>
                </a:solidFill>
              </a:rPr>
              <a:t>τοξική τους επίδραση</a:t>
            </a:r>
            <a:r>
              <a:rPr lang="el-GR" dirty="0"/>
              <a:t> στους </a:t>
            </a:r>
            <a:r>
              <a:rPr lang="el-GR" u="sng" dirty="0"/>
              <a:t>ιστούς. </a:t>
            </a:r>
            <a:endParaRPr lang="el-GR" u="sng" dirty="0" smtClean="0"/>
          </a:p>
          <a:p>
            <a:endParaRPr lang="el-GR" u="sng" dirty="0" smtClean="0"/>
          </a:p>
          <a:p>
            <a:pPr>
              <a:buNone/>
            </a:pPr>
            <a:r>
              <a:rPr lang="el-GR" u="sng" dirty="0" smtClean="0"/>
              <a:t>Αναφέρονται </a:t>
            </a:r>
            <a:r>
              <a:rPr lang="el-GR" u="sng" dirty="0"/>
              <a:t>οι κυριότερες από τις ουσίες </a:t>
            </a:r>
            <a:r>
              <a:rPr lang="el-GR" u="sng" dirty="0" smtClean="0"/>
              <a:t>αυτές:</a:t>
            </a:r>
            <a:endParaRPr lang="el-GR" b="1" u="sng" dirty="0"/>
          </a:p>
          <a:p>
            <a:pPr>
              <a:buNone/>
            </a:pP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681380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1" u="sng" strike="noStrike" cap="none" normalizeH="0" baseline="0" dirty="0" smtClean="0">
                <a:ln>
                  <a:noFill/>
                </a:ln>
                <a:solidFill>
                  <a:schemeClr val="bg1"/>
                </a:solidFill>
                <a:effectLst/>
                <a:latin typeface="Arial" pitchFamily="34" charset="0"/>
                <a:ea typeface="Times New Roman" pitchFamily="18" charset="0"/>
                <a:cs typeface="Arial" pitchFamily="34" charset="0"/>
              </a:rPr>
              <a:t>Έλυτρο</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και </a:t>
            </a:r>
            <a:r>
              <a:rPr kumimoji="0" lang="el-GR" sz="2400" b="1" i="1" u="sng" strike="noStrike" cap="none" normalizeH="0" baseline="0" dirty="0" smtClean="0">
                <a:ln>
                  <a:noFill/>
                </a:ln>
                <a:solidFill>
                  <a:schemeClr val="bg1"/>
                </a:solidFill>
                <a:effectLst/>
                <a:latin typeface="Arial" pitchFamily="34" charset="0"/>
                <a:ea typeface="Times New Roman" pitchFamily="18" charset="0"/>
                <a:cs typeface="Arial" pitchFamily="34" charset="0"/>
              </a:rPr>
              <a:t>βλεννώδης στιβάδα</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που προφυλάσσει από τη </a:t>
            </a:r>
            <a:r>
              <a:rPr kumimoji="0" lang="el-GR" sz="24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φαγοκυττάρωση.</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Λευκοκτονίνες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που αδρανοποιούν τα </a:t>
            </a:r>
            <a:r>
              <a:rPr kumimoji="0" lang="el-GR"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λευκά αιμοσφαίρια.</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Αιμολυσίνες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που καταστρέφουν τα </a:t>
            </a:r>
            <a:r>
              <a:rPr kumimoji="0" lang="el-GR"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ερυθρά αιμοσφαίρια.</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Πηκτάση</a:t>
            </a:r>
            <a:r>
              <a:rPr kumimoji="0" lang="el-GR" sz="2400" b="1" i="1" u="sng" strike="noStrike" cap="none" normalizeH="0" baseline="0" dirty="0" smtClean="0">
                <a:ln>
                  <a:noFill/>
                </a:ln>
                <a:solidFill>
                  <a:schemeClr val="bg1"/>
                </a:solidFill>
                <a:effectLst/>
                <a:latin typeface="Arial" pitchFamily="34" charset="0"/>
                <a:ea typeface="Times New Roman" pitchFamily="18" charset="0"/>
                <a:cs typeface="Arial" pitchFamily="34" charset="0"/>
              </a:rPr>
              <a:t> ή </a:t>
            </a:r>
            <a:r>
              <a:rPr kumimoji="0" lang="el-GR" sz="2400" b="1" i="1"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κοαγκουλάση</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που προκαλεί </a:t>
            </a:r>
            <a:r>
              <a:rPr kumimoji="0" lang="el-GR" sz="24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πήξη του αίματος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ή </a:t>
            </a:r>
            <a:r>
              <a:rPr kumimoji="0" lang="el-GR" sz="24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πλάσματος,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και τα μικρόβια περιχαρακώνονται από το πήγμα και δεν καταστρέφονται από τους αμυντικούς μηχανισμούς του οργανισμού.</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Κινάσες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π.χ.στρεπτοκινάση</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ή ινωδολυσίνη) που οδηγούν στη </a:t>
            </a:r>
            <a:r>
              <a:rPr kumimoji="0" lang="el-GR" sz="24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διάσπαση του ινώδους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με το οποίο ο οργανισμός προσπαθεί να περιχαρακώσει τη φλεγμονή.</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Υαλουρονιδάση</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που διασπά το </a:t>
            </a:r>
            <a:r>
              <a:rPr kumimoji="0" lang="el-GR"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υαλουρονικό</a:t>
            </a:r>
            <a:r>
              <a:rPr kumimoji="0" lang="el-GR"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οξύ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του συνδετικού ιστού και διευκολύνεται η τοπική εξάπλωση του μικροβίου.</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Κολλαγενάση</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που διασπά το </a:t>
            </a:r>
            <a:r>
              <a:rPr kumimoji="0" lang="el-GR"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κολλαγόνο</a:t>
            </a:r>
            <a:endParaRPr kumimoji="0" lang="el-GR" sz="2400" b="0" i="0" u="none" strike="noStrike" cap="none" normalizeH="0" baseline="0" dirty="0" smtClean="0">
              <a:ln>
                <a:noFill/>
              </a:ln>
              <a:solidFill>
                <a:srgbClr val="0000FF"/>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Dνάση</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που διασπά το </a:t>
            </a:r>
            <a:r>
              <a:rPr kumimoji="0" lang="el-GR" sz="24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DNA</a:t>
            </a:r>
            <a:endParaRPr kumimoji="0" lang="el-GR" sz="2400" b="0" i="0" u="none" strike="noStrike" cap="none" normalizeH="0" baseline="0" dirty="0" smtClean="0">
              <a:ln>
                <a:noFill/>
              </a:ln>
              <a:solidFill>
                <a:srgbClr val="FF0066"/>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52736"/>
          </a:xfrm>
        </p:spPr>
        <p:txBody>
          <a:bodyPr>
            <a:noAutofit/>
          </a:bodyPr>
          <a:lstStyle/>
          <a:p>
            <a:r>
              <a:rPr lang="el-GR" sz="4000" b="1" i="1" u="sng" dirty="0" smtClean="0">
                <a:solidFill>
                  <a:srgbClr val="FF0066"/>
                </a:solidFill>
              </a:rPr>
              <a:t>Μικροβιακές</a:t>
            </a:r>
            <a:r>
              <a:rPr lang="el-GR" sz="4000" dirty="0" smtClean="0">
                <a:solidFill>
                  <a:srgbClr val="FF0066"/>
                </a:solidFill>
              </a:rPr>
              <a:t> τοξίνες </a:t>
            </a:r>
            <a:br>
              <a:rPr lang="el-GR" sz="4000" dirty="0" smtClean="0">
                <a:solidFill>
                  <a:srgbClr val="FF0066"/>
                </a:solidFill>
              </a:rPr>
            </a:br>
            <a:endParaRPr lang="el-GR" sz="4000" dirty="0">
              <a:solidFill>
                <a:srgbClr val="FF0066"/>
              </a:solidFill>
            </a:endParaRPr>
          </a:p>
        </p:txBody>
      </p:sp>
      <p:sp>
        <p:nvSpPr>
          <p:cNvPr id="3" name="2 - Θέση περιεχομένου"/>
          <p:cNvSpPr>
            <a:spLocks noGrp="1"/>
          </p:cNvSpPr>
          <p:nvPr>
            <p:ph idx="1"/>
          </p:nvPr>
        </p:nvSpPr>
        <p:spPr>
          <a:xfrm>
            <a:off x="0" y="620688"/>
            <a:ext cx="9144000" cy="6237312"/>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el-GR" dirty="0" smtClean="0"/>
              <a:t>Χωρίζονται σε:</a:t>
            </a:r>
          </a:p>
          <a:p>
            <a:pPr>
              <a:buNone/>
            </a:pPr>
            <a:r>
              <a:rPr lang="el-GR" dirty="0" smtClean="0"/>
              <a:t> </a:t>
            </a:r>
            <a:r>
              <a:rPr lang="el-GR" dirty="0" err="1">
                <a:solidFill>
                  <a:srgbClr val="FF0066"/>
                </a:solidFill>
              </a:rPr>
              <a:t>εξωτοξίνες</a:t>
            </a:r>
            <a:r>
              <a:rPr lang="el-GR" dirty="0"/>
              <a:t> που παράγονται και εκκρίνονται από τα μικρόβια και </a:t>
            </a:r>
            <a:endParaRPr lang="el-GR" dirty="0" smtClean="0"/>
          </a:p>
          <a:p>
            <a:pPr>
              <a:buNone/>
            </a:pPr>
            <a:r>
              <a:rPr lang="el-GR" dirty="0" err="1" smtClean="0">
                <a:solidFill>
                  <a:srgbClr val="FF0066"/>
                </a:solidFill>
              </a:rPr>
              <a:t>ενδοτοξίνες</a:t>
            </a:r>
            <a:r>
              <a:rPr lang="el-GR" dirty="0" smtClean="0"/>
              <a:t> </a:t>
            </a:r>
            <a:r>
              <a:rPr lang="el-GR" dirty="0"/>
              <a:t>που αποτελούν μέρος του τοιχώματος των μικροβίων.</a:t>
            </a:r>
          </a:p>
          <a:p>
            <a:r>
              <a:rPr lang="el-GR" b="1" i="1" u="sng" dirty="0"/>
              <a:t>Ιδιότητες των </a:t>
            </a:r>
            <a:r>
              <a:rPr lang="el-GR" b="1" i="1" u="sng" dirty="0" err="1"/>
              <a:t>εξωτοξινών</a:t>
            </a:r>
            <a:endParaRPr lang="el-GR" dirty="0"/>
          </a:p>
          <a:p>
            <a:r>
              <a:rPr lang="el-GR" dirty="0"/>
              <a:t>Είναι </a:t>
            </a:r>
            <a:r>
              <a:rPr lang="el-GR" dirty="0" smtClean="0">
                <a:solidFill>
                  <a:srgbClr val="FF0066"/>
                </a:solidFill>
              </a:rPr>
              <a:t>πρωτεΐνες</a:t>
            </a:r>
            <a:r>
              <a:rPr lang="el-GR" dirty="0" smtClean="0"/>
              <a:t> </a:t>
            </a:r>
            <a:r>
              <a:rPr lang="el-GR" dirty="0"/>
              <a:t>που εκκρίνονται από ζωντανά κύτταρα </a:t>
            </a:r>
            <a:r>
              <a:rPr lang="el-GR" dirty="0" smtClean="0"/>
              <a:t>[κυρίως </a:t>
            </a:r>
            <a:r>
              <a:rPr lang="el-GR" dirty="0"/>
              <a:t>από </a:t>
            </a:r>
            <a:r>
              <a:rPr lang="en-US" dirty="0" smtClean="0"/>
              <a:t>Gram</a:t>
            </a:r>
            <a:r>
              <a:rPr lang="el-GR" dirty="0" smtClean="0"/>
              <a:t> (+) </a:t>
            </a:r>
            <a:r>
              <a:rPr lang="el-GR" dirty="0"/>
              <a:t>μικρόβια αλλά και από </a:t>
            </a:r>
            <a:r>
              <a:rPr lang="en-US" dirty="0"/>
              <a:t>Gram</a:t>
            </a:r>
            <a:r>
              <a:rPr lang="el-GR" dirty="0"/>
              <a:t> </a:t>
            </a:r>
            <a:r>
              <a:rPr lang="el-GR" dirty="0" smtClean="0"/>
              <a:t>(-)].</a:t>
            </a:r>
          </a:p>
          <a:p>
            <a:pPr>
              <a:buNone/>
            </a:pPr>
            <a:r>
              <a:rPr lang="el-GR" dirty="0" smtClean="0"/>
              <a:t> </a:t>
            </a:r>
            <a:r>
              <a:rPr lang="el-GR" u="sng" dirty="0" smtClean="0"/>
              <a:t>Παραδείγματα: </a:t>
            </a:r>
            <a:r>
              <a:rPr lang="el-GR" dirty="0" smtClean="0"/>
              <a:t>η </a:t>
            </a:r>
            <a:r>
              <a:rPr lang="el-GR" dirty="0"/>
              <a:t>διφθεριτική τοξίνη, οι εντεροτοξίνες (σταφυλόκοκκοι, </a:t>
            </a:r>
            <a:r>
              <a:rPr lang="el-GR" dirty="0" err="1"/>
              <a:t>βάκιλλοι</a:t>
            </a:r>
            <a:r>
              <a:rPr lang="el-GR" dirty="0"/>
              <a:t>, δονάκιο χολέρας, </a:t>
            </a:r>
            <a:r>
              <a:rPr lang="el-GR" dirty="0" err="1"/>
              <a:t>εντεροβακτηριοειδή</a:t>
            </a:r>
            <a:r>
              <a:rPr lang="el-GR" dirty="0"/>
              <a:t> κ.α</a:t>
            </a:r>
            <a:r>
              <a:rPr lang="el-GR" dirty="0" smtClean="0"/>
              <a:t>.), η </a:t>
            </a:r>
            <a:r>
              <a:rPr lang="el-GR" dirty="0" err="1"/>
              <a:t>τετανοσπασμίνη</a:t>
            </a:r>
            <a:r>
              <a:rPr lang="el-GR" dirty="0"/>
              <a:t>, η </a:t>
            </a:r>
            <a:r>
              <a:rPr lang="el-GR" dirty="0" err="1"/>
              <a:t>αλλαντική</a:t>
            </a:r>
            <a:r>
              <a:rPr lang="el-GR" dirty="0"/>
              <a:t> τοξίνη, η </a:t>
            </a:r>
            <a:r>
              <a:rPr lang="el-GR" dirty="0" err="1"/>
              <a:t>ερυθρογόνος</a:t>
            </a:r>
            <a:r>
              <a:rPr lang="el-GR" dirty="0"/>
              <a:t> τοξίνη του β-αιμολυτικού </a:t>
            </a:r>
            <a:r>
              <a:rPr lang="el-GR" dirty="0" err="1"/>
              <a:t>στρεπτοκόκκου</a:t>
            </a:r>
            <a:r>
              <a:rPr lang="el-GR" dirty="0"/>
              <a:t> κ.α.</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627214"/>
            <a:ext cx="9144000" cy="623078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Είναι συνήθως </a:t>
            </a:r>
            <a:r>
              <a:rPr kumimoji="0" lang="el-GR" sz="2800" b="0" i="0" u="none" strike="noStrike" cap="none" normalizeH="0" baseline="0" dirty="0" err="1" smtClean="0">
                <a:ln>
                  <a:noFill/>
                </a:ln>
                <a:solidFill>
                  <a:srgbClr val="CC00CC"/>
                </a:solidFill>
                <a:effectLst/>
                <a:latin typeface="Arial" pitchFamily="34" charset="0"/>
                <a:ea typeface="Times New Roman" pitchFamily="18" charset="0"/>
                <a:cs typeface="Arial" pitchFamily="34" charset="0"/>
              </a:rPr>
              <a:t>θερμοευαίσθητες</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η τοξικότητα καταστρέφεται &gt; 60</a:t>
            </a:r>
            <a:r>
              <a:rPr kumimoji="0" lang="el-GR" sz="2800" b="0" i="0" u="none" strike="noStrike" cap="none" normalizeH="0" baseline="30000" dirty="0" smtClean="0">
                <a:ln>
                  <a:noFill/>
                </a:ln>
                <a:solidFill>
                  <a:schemeClr val="bg1"/>
                </a:solidFill>
                <a:effectLst/>
                <a:latin typeface="Arial" pitchFamily="34" charset="0"/>
                <a:ea typeface="Times New Roman" pitchFamily="18" charset="0"/>
                <a:cs typeface="Arial" pitchFamily="34" charset="0"/>
              </a:rPr>
              <a:t>ο</a:t>
            </a:r>
            <a:r>
              <a:rPr kumimoji="0" lang="en-US"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p>
          <a:p>
            <a:pPr marL="0" marR="0" lvl="0" indent="0"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Είναι ισχυρά </a:t>
            </a:r>
            <a:r>
              <a:rPr kumimoji="0" lang="el-GR" sz="28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αντιγόνα </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και προκαλούν </a:t>
            </a:r>
            <a:r>
              <a:rPr kumimoji="0" lang="el-GR" sz="28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παραγωγή υψηλού τίτλου </a:t>
            </a:r>
            <a:r>
              <a:rPr kumimoji="0" lang="el-GR" sz="2800" b="0" i="0"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αντιτοξίνης</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που </a:t>
            </a:r>
            <a:r>
              <a:rPr kumimoji="0" lang="el-GR" sz="28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καταστρέφει την τοξίνη</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Με </a:t>
            </a:r>
            <a:r>
              <a:rPr kumimoji="0" lang="el-GR" sz="28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φορμόλη</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l-GR" sz="28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χάνουν</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τη λοιμογόνο αλλά </a:t>
            </a:r>
            <a:r>
              <a:rPr kumimoji="0" lang="el-GR" sz="28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όχι </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και την </a:t>
            </a:r>
            <a:r>
              <a:rPr kumimoji="0" lang="el-GR" sz="2800" b="0" i="0"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αντιγονική</a:t>
            </a:r>
            <a:r>
              <a:rPr kumimoji="0" lang="el-GR" sz="28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 τους δράση</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r>
              <a:rPr kumimoji="0" lang="el-GR" sz="2800" b="0"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Μετατρέπονται σε </a:t>
            </a:r>
            <a:r>
              <a:rPr kumimoji="0" lang="el-GR" sz="28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μη τοξικά τοξοειδή</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Το χαρακτηριστικό αυτό χρησιμοποιείται για   την παρασκευή εμβολίων. </a:t>
            </a:r>
          </a:p>
          <a:p>
            <a:pPr marL="0" marR="0" lvl="0" indent="0"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Είναι </a:t>
            </a:r>
            <a:r>
              <a:rPr kumimoji="0" lang="el-GR" sz="28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πολύ τοξικές</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Η δράση τους </a:t>
            </a:r>
            <a:r>
              <a:rPr kumimoji="0" lang="el-GR" sz="28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διαφέρει</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πολύ ανάλογα με το </a:t>
            </a:r>
            <a:r>
              <a:rPr kumimoji="0" lang="el-GR" sz="2800" b="0" i="0" u="none" strike="noStrike" cap="none" normalizeH="0" baseline="0" dirty="0" smtClean="0">
                <a:ln>
                  <a:noFill/>
                </a:ln>
                <a:solidFill>
                  <a:srgbClr val="CC00CC"/>
                </a:solidFill>
                <a:effectLst/>
                <a:latin typeface="Arial" pitchFamily="34" charset="0"/>
                <a:ea typeface="Times New Roman" pitchFamily="18" charset="0"/>
                <a:cs typeface="Arial" pitchFamily="34" charset="0"/>
              </a:rPr>
              <a:t>είδος της τοξίνης </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και του </a:t>
            </a:r>
            <a:r>
              <a:rPr kumimoji="0" lang="el-GR" sz="2800" b="0" i="0" u="none" strike="noStrike" cap="none" normalizeH="0" baseline="0" dirty="0" smtClean="0">
                <a:ln>
                  <a:noFill/>
                </a:ln>
                <a:solidFill>
                  <a:srgbClr val="CC00CC"/>
                </a:solidFill>
                <a:effectLst/>
                <a:latin typeface="Arial" pitchFamily="34" charset="0"/>
                <a:ea typeface="Times New Roman" pitchFamily="18" charset="0"/>
                <a:cs typeface="Arial" pitchFamily="34" charset="0"/>
              </a:rPr>
              <a:t>μικροβίου   </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που τις παράγει. </a:t>
            </a:r>
            <a:endParaRPr kumimoji="0" lang="el-G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3" name="2 - Ορθογώνιο"/>
          <p:cNvSpPr/>
          <p:nvPr/>
        </p:nvSpPr>
        <p:spPr>
          <a:xfrm>
            <a:off x="467544" y="1"/>
            <a:ext cx="6390456" cy="1077218"/>
          </a:xfrm>
          <a:prstGeom prst="rect">
            <a:avLst/>
          </a:prstGeom>
        </p:spPr>
        <p:txBody>
          <a:bodyPr wrap="square">
            <a:spAutoFit/>
          </a:bodyPr>
          <a:lstStyle/>
          <a:p>
            <a:r>
              <a:rPr lang="el-GR" sz="3200" dirty="0" smtClean="0">
                <a:solidFill>
                  <a:srgbClr val="FF0066"/>
                </a:solidFill>
              </a:rPr>
              <a:t> </a:t>
            </a:r>
            <a:br>
              <a:rPr lang="el-GR" sz="3200" dirty="0" smtClean="0">
                <a:solidFill>
                  <a:srgbClr val="FF0066"/>
                </a:solidFill>
              </a:rPr>
            </a:br>
            <a:endParaRPr lang="el-GR" sz="3200" dirty="0">
              <a:solidFill>
                <a:srgbClr val="FF0066"/>
              </a:solidFill>
            </a:endParaRPr>
          </a:p>
        </p:txBody>
      </p:sp>
      <p:sp>
        <p:nvSpPr>
          <p:cNvPr id="4" name="3 - Ορθογώνιο"/>
          <p:cNvSpPr/>
          <p:nvPr/>
        </p:nvSpPr>
        <p:spPr>
          <a:xfrm>
            <a:off x="323528" y="0"/>
            <a:ext cx="9143999" cy="584775"/>
          </a:xfrm>
          <a:prstGeom prst="rect">
            <a:avLst/>
          </a:prstGeom>
        </p:spPr>
        <p:txBody>
          <a:bodyPr wrap="square">
            <a:spAutoFit/>
          </a:bodyPr>
          <a:lstStyle/>
          <a:p>
            <a:r>
              <a:rPr lang="el-GR" sz="3200" b="1" i="1" u="sng" dirty="0" smtClean="0">
                <a:solidFill>
                  <a:srgbClr val="FF0066"/>
                </a:solidFill>
              </a:rPr>
              <a:t>Ιδιότητες των </a:t>
            </a:r>
            <a:r>
              <a:rPr lang="el-GR" sz="3200" b="1" i="1" u="sng" dirty="0" err="1" smtClean="0">
                <a:solidFill>
                  <a:srgbClr val="FF0066"/>
                </a:solidFill>
              </a:rPr>
              <a:t>εξωτοξινών</a:t>
            </a:r>
            <a:endParaRPr lang="el-GR" sz="3200" dirty="0">
              <a:solidFill>
                <a:srgbClr val="FF006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noAutofit/>
          </a:bodyPr>
          <a:lstStyle/>
          <a:p>
            <a:r>
              <a:rPr lang="el-GR" sz="4000" b="1" i="1" u="sng" dirty="0" err="1">
                <a:solidFill>
                  <a:srgbClr val="FF0066"/>
                </a:solidFill>
              </a:rPr>
              <a:t>Ενδοτοξίνες</a:t>
            </a:r>
            <a:r>
              <a:rPr lang="el-GR" sz="4000" dirty="0">
                <a:solidFill>
                  <a:srgbClr val="FF0066"/>
                </a:solidFill>
              </a:rPr>
              <a:t/>
            </a:r>
            <a:br>
              <a:rPr lang="el-GR" sz="4000" dirty="0">
                <a:solidFill>
                  <a:srgbClr val="FF0066"/>
                </a:solidFill>
              </a:rPr>
            </a:br>
            <a:endParaRPr lang="el-GR" sz="4000" dirty="0">
              <a:solidFill>
                <a:srgbClr val="FF0066"/>
              </a:solidFill>
            </a:endParaRPr>
          </a:p>
        </p:txBody>
      </p:sp>
      <p:sp>
        <p:nvSpPr>
          <p:cNvPr id="3" name="2 - Θέση περιεχομένου"/>
          <p:cNvSpPr>
            <a:spLocks noGrp="1"/>
          </p:cNvSpPr>
          <p:nvPr>
            <p:ph idx="1"/>
          </p:nvPr>
        </p:nvSpPr>
        <p:spPr>
          <a:xfrm>
            <a:off x="0" y="548680"/>
            <a:ext cx="9144000" cy="6309320"/>
          </a:xfrm>
        </p:spPr>
        <p:style>
          <a:lnRef idx="1">
            <a:schemeClr val="accent5"/>
          </a:lnRef>
          <a:fillRef idx="2">
            <a:schemeClr val="accent5"/>
          </a:fillRef>
          <a:effectRef idx="1">
            <a:schemeClr val="accent5"/>
          </a:effectRef>
          <a:fontRef idx="minor">
            <a:schemeClr val="dk1"/>
          </a:fontRef>
        </p:style>
        <p:txBody>
          <a:bodyPr>
            <a:normAutofit fontScale="92500"/>
          </a:bodyPr>
          <a:lstStyle/>
          <a:p>
            <a:r>
              <a:rPr lang="el-GR" dirty="0"/>
              <a:t>Είναι </a:t>
            </a:r>
            <a:r>
              <a:rPr lang="el-GR" dirty="0">
                <a:solidFill>
                  <a:srgbClr val="FF0066"/>
                </a:solidFill>
              </a:rPr>
              <a:t>ακέραιο τμήμα </a:t>
            </a:r>
            <a:r>
              <a:rPr lang="el-GR" dirty="0"/>
              <a:t>του </a:t>
            </a:r>
            <a:r>
              <a:rPr lang="el-GR" dirty="0">
                <a:solidFill>
                  <a:srgbClr val="FF0066"/>
                </a:solidFill>
              </a:rPr>
              <a:t>κυτταρικού τοιχώματος </a:t>
            </a:r>
            <a:r>
              <a:rPr lang="el-GR" dirty="0"/>
              <a:t>(</a:t>
            </a:r>
            <a:r>
              <a:rPr lang="el-GR" dirty="0" err="1"/>
              <a:t>λιποπολυσακχαρίδιο</a:t>
            </a:r>
            <a:r>
              <a:rPr lang="el-GR" dirty="0"/>
              <a:t>) των </a:t>
            </a:r>
            <a:r>
              <a:rPr lang="en-US" dirty="0"/>
              <a:t>Gram</a:t>
            </a:r>
            <a:r>
              <a:rPr lang="el-GR" dirty="0"/>
              <a:t> </a:t>
            </a:r>
            <a:r>
              <a:rPr lang="el-GR" dirty="0" smtClean="0"/>
              <a:t>(-) μικροβίων </a:t>
            </a:r>
            <a:r>
              <a:rPr lang="el-GR" dirty="0"/>
              <a:t>που απελευθερώνεται μετά τη διάσπασή τους.</a:t>
            </a:r>
          </a:p>
          <a:p>
            <a:r>
              <a:rPr lang="el-GR" dirty="0"/>
              <a:t> </a:t>
            </a:r>
            <a:r>
              <a:rPr lang="el-GR" dirty="0" smtClean="0"/>
              <a:t>Είναι </a:t>
            </a:r>
            <a:r>
              <a:rPr lang="el-GR" dirty="0" err="1">
                <a:solidFill>
                  <a:srgbClr val="FF0066"/>
                </a:solidFill>
              </a:rPr>
              <a:t>θερμοανθεκτικές</a:t>
            </a:r>
            <a:r>
              <a:rPr lang="el-GR" dirty="0">
                <a:solidFill>
                  <a:srgbClr val="FF0066"/>
                </a:solidFill>
              </a:rPr>
              <a:t>.</a:t>
            </a:r>
          </a:p>
          <a:p>
            <a:r>
              <a:rPr lang="el-GR" dirty="0"/>
              <a:t> </a:t>
            </a:r>
            <a:r>
              <a:rPr lang="el-GR" dirty="0" smtClean="0"/>
              <a:t>Έχουν </a:t>
            </a:r>
            <a:r>
              <a:rPr lang="el-GR" dirty="0" err="1">
                <a:solidFill>
                  <a:srgbClr val="FF0066"/>
                </a:solidFill>
              </a:rPr>
              <a:t>αντιγονική</a:t>
            </a:r>
            <a:r>
              <a:rPr lang="el-GR" dirty="0">
                <a:solidFill>
                  <a:srgbClr val="FF0066"/>
                </a:solidFill>
              </a:rPr>
              <a:t> δράση </a:t>
            </a:r>
            <a:r>
              <a:rPr lang="el-GR" dirty="0"/>
              <a:t>και προκαλούν </a:t>
            </a:r>
            <a:r>
              <a:rPr lang="el-GR" u="sng" dirty="0"/>
              <a:t>παραγωγή αντισωμάτων </a:t>
            </a:r>
            <a:r>
              <a:rPr lang="el-GR" dirty="0"/>
              <a:t>έναντι του </a:t>
            </a:r>
            <a:r>
              <a:rPr lang="el-GR" dirty="0" err="1"/>
              <a:t>πολυσακχαριδικού</a:t>
            </a:r>
            <a:r>
              <a:rPr lang="el-GR" dirty="0"/>
              <a:t> τμήματος. </a:t>
            </a:r>
            <a:endParaRPr lang="el-GR" dirty="0" smtClean="0"/>
          </a:p>
          <a:p>
            <a:r>
              <a:rPr lang="el-GR" u="sng" dirty="0" smtClean="0"/>
              <a:t>Δεν </a:t>
            </a:r>
            <a:r>
              <a:rPr lang="el-GR" dirty="0"/>
              <a:t>μετατρέπονται σε </a:t>
            </a:r>
            <a:r>
              <a:rPr lang="el-GR" dirty="0">
                <a:solidFill>
                  <a:srgbClr val="FF0066"/>
                </a:solidFill>
              </a:rPr>
              <a:t>τοξοειδή.</a:t>
            </a:r>
          </a:p>
          <a:p>
            <a:r>
              <a:rPr lang="el-GR" dirty="0"/>
              <a:t> </a:t>
            </a:r>
            <a:r>
              <a:rPr lang="el-GR" u="sng" dirty="0" smtClean="0"/>
              <a:t>Είναι</a:t>
            </a:r>
            <a:r>
              <a:rPr lang="el-GR" dirty="0" smtClean="0"/>
              <a:t> </a:t>
            </a:r>
            <a:r>
              <a:rPr lang="el-GR" dirty="0">
                <a:solidFill>
                  <a:srgbClr val="FF0066"/>
                </a:solidFill>
              </a:rPr>
              <a:t>τοξικές</a:t>
            </a:r>
            <a:r>
              <a:rPr lang="el-GR" dirty="0"/>
              <a:t>. </a:t>
            </a:r>
            <a:endParaRPr lang="el-GR" dirty="0" smtClean="0"/>
          </a:p>
          <a:p>
            <a:r>
              <a:rPr lang="el-GR" u="sng" dirty="0" smtClean="0"/>
              <a:t>Προκαλούν </a:t>
            </a:r>
            <a:r>
              <a:rPr lang="el-GR" dirty="0"/>
              <a:t>πυρετό, </a:t>
            </a:r>
            <a:r>
              <a:rPr lang="el-GR" dirty="0" err="1"/>
              <a:t>λευκοπενία</a:t>
            </a:r>
            <a:r>
              <a:rPr lang="el-GR" dirty="0"/>
              <a:t> ή </a:t>
            </a:r>
            <a:r>
              <a:rPr lang="el-GR" dirty="0" err="1"/>
              <a:t>λευκοκυττάρωση</a:t>
            </a:r>
            <a:r>
              <a:rPr lang="el-GR" dirty="0"/>
              <a:t>, σηπτικό </a:t>
            </a:r>
            <a:r>
              <a:rPr lang="en-US" dirty="0"/>
              <a:t>shock</a:t>
            </a:r>
            <a:r>
              <a:rPr lang="el-GR" dirty="0"/>
              <a:t> με πτώση πιέσεως, διαταραχές πήξεως και αιμορραγικές εκδηλώσεις, δυσλειτουργία οργάνων και πιθανόν και θάνατο του ασθενούς.</a:t>
            </a:r>
          </a:p>
          <a:p>
            <a:pPr>
              <a:buNone/>
            </a:pP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576064"/>
          </a:xfrm>
        </p:spPr>
        <p:txBody>
          <a:bodyPr>
            <a:noAutofit/>
          </a:bodyPr>
          <a:lstStyle/>
          <a:p>
            <a:r>
              <a:rPr lang="el-GR" sz="3600" b="1" i="1" u="sng" dirty="0" err="1">
                <a:solidFill>
                  <a:srgbClr val="FF0066"/>
                </a:solidFill>
              </a:rPr>
              <a:t>Εξωτοξίνες</a:t>
            </a:r>
            <a:r>
              <a:rPr lang="el-GR" sz="3600" b="1" i="1" u="sng" dirty="0">
                <a:solidFill>
                  <a:srgbClr val="FF0066"/>
                </a:solidFill>
              </a:rPr>
              <a:t> των μυκήτων</a:t>
            </a:r>
            <a:r>
              <a:rPr lang="el-GR" sz="3600" dirty="0">
                <a:solidFill>
                  <a:srgbClr val="FF0066"/>
                </a:solidFill>
              </a:rPr>
              <a:t/>
            </a:r>
            <a:br>
              <a:rPr lang="el-GR" sz="3600" dirty="0">
                <a:solidFill>
                  <a:srgbClr val="FF0066"/>
                </a:solidFill>
              </a:rPr>
            </a:br>
            <a:endParaRPr lang="el-GR" sz="3600" dirty="0">
              <a:solidFill>
                <a:srgbClr val="FF0066"/>
              </a:solidFill>
            </a:endParaRPr>
          </a:p>
        </p:txBody>
      </p:sp>
      <p:sp>
        <p:nvSpPr>
          <p:cNvPr id="3" name="2 - Θέση περιεχομένου"/>
          <p:cNvSpPr>
            <a:spLocks noGrp="1"/>
          </p:cNvSpPr>
          <p:nvPr>
            <p:ph idx="1"/>
          </p:nvPr>
        </p:nvSpPr>
        <p:spPr>
          <a:xfrm>
            <a:off x="251520" y="836712"/>
            <a:ext cx="8640960" cy="5760640"/>
          </a:xfrm>
        </p:spPr>
        <p:style>
          <a:lnRef idx="1">
            <a:schemeClr val="accent5"/>
          </a:lnRef>
          <a:fillRef idx="2">
            <a:schemeClr val="accent5"/>
          </a:fillRef>
          <a:effectRef idx="1">
            <a:schemeClr val="accent5"/>
          </a:effectRef>
          <a:fontRef idx="minor">
            <a:schemeClr val="dk1"/>
          </a:fontRef>
        </p:style>
        <p:txBody>
          <a:bodyPr>
            <a:normAutofit/>
          </a:bodyPr>
          <a:lstStyle/>
          <a:p>
            <a:r>
              <a:rPr lang="el-GR" dirty="0"/>
              <a:t>Είναι οι </a:t>
            </a:r>
            <a:r>
              <a:rPr lang="el-GR" dirty="0" err="1">
                <a:solidFill>
                  <a:srgbClr val="FF0066"/>
                </a:solidFill>
              </a:rPr>
              <a:t>αφλατοξίνες</a:t>
            </a:r>
            <a:r>
              <a:rPr lang="el-GR" dirty="0"/>
              <a:t> που παράγονται από </a:t>
            </a:r>
            <a:r>
              <a:rPr lang="el-GR" u="sng" dirty="0" err="1"/>
              <a:t>ασπεργίλλους</a:t>
            </a:r>
            <a:r>
              <a:rPr lang="el-GR" dirty="0"/>
              <a:t> και μολύνουν διάφορα τρόφιμα. </a:t>
            </a:r>
            <a:endParaRPr lang="el-GR" dirty="0" smtClean="0"/>
          </a:p>
          <a:p>
            <a:r>
              <a:rPr lang="el-GR" dirty="0" smtClean="0"/>
              <a:t>Είναι </a:t>
            </a:r>
            <a:r>
              <a:rPr lang="el-GR" dirty="0">
                <a:solidFill>
                  <a:srgbClr val="0000FF"/>
                </a:solidFill>
              </a:rPr>
              <a:t>τοξικές</a:t>
            </a:r>
            <a:r>
              <a:rPr lang="el-GR" dirty="0"/>
              <a:t> και </a:t>
            </a:r>
            <a:r>
              <a:rPr lang="el-GR" dirty="0" err="1">
                <a:solidFill>
                  <a:srgbClr val="0000FF"/>
                </a:solidFill>
              </a:rPr>
              <a:t>καρκινογόνες</a:t>
            </a:r>
            <a:r>
              <a:rPr lang="el-GR" dirty="0"/>
              <a:t> κυρίως για τα ζώα που τρώνε ζωοτροφές με </a:t>
            </a:r>
            <a:r>
              <a:rPr lang="el-GR" dirty="0" err="1"/>
              <a:t>αφλατοξίνες</a:t>
            </a:r>
            <a:r>
              <a:rPr lang="el-GR" dirty="0"/>
              <a:t>, </a:t>
            </a:r>
            <a:endParaRPr lang="el-GR" dirty="0" smtClean="0"/>
          </a:p>
          <a:p>
            <a:r>
              <a:rPr lang="el-GR" dirty="0" smtClean="0"/>
              <a:t>ενώ </a:t>
            </a:r>
            <a:r>
              <a:rPr lang="el-GR" dirty="0"/>
              <a:t>ο κίνδυνος για τους ανθρώπους είναι άγνωστος. </a:t>
            </a:r>
            <a:endParaRPr lang="el-GR" dirty="0" smtClean="0"/>
          </a:p>
          <a:p>
            <a:r>
              <a:rPr lang="el-GR" dirty="0" smtClean="0"/>
              <a:t>Υπάρχουν </a:t>
            </a:r>
            <a:r>
              <a:rPr lang="el-GR" dirty="0"/>
              <a:t>όμως κάποιες ενδείξεις συσχέτισης </a:t>
            </a:r>
            <a:r>
              <a:rPr lang="el-GR" dirty="0" smtClean="0"/>
              <a:t> με </a:t>
            </a:r>
            <a:r>
              <a:rPr lang="el-GR" u="sng" dirty="0"/>
              <a:t>κίρρωση ή καρκίνο του ήπατος</a:t>
            </a:r>
            <a:r>
              <a:rPr lang="el-GR" dirty="0"/>
              <a:t>.</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p:spPr>
        <p:style>
          <a:lnRef idx="3">
            <a:schemeClr val="lt1"/>
          </a:lnRef>
          <a:fillRef idx="1">
            <a:schemeClr val="accent4"/>
          </a:fillRef>
          <a:effectRef idx="1">
            <a:schemeClr val="accent4"/>
          </a:effectRef>
          <a:fontRef idx="minor">
            <a:schemeClr val="lt1"/>
          </a:fontRef>
        </p:style>
        <p:txBody>
          <a:bodyPr>
            <a:noAutofit/>
          </a:bodyPr>
          <a:lstStyle/>
          <a:p>
            <a:r>
              <a:rPr lang="el-GR" sz="3200" b="1" u="sng" dirty="0"/>
              <a:t>Ανοσία στις λοιμώξεις - ταξινόμηση</a:t>
            </a:r>
            <a:br>
              <a:rPr lang="el-GR" sz="3200" b="1" u="sng" dirty="0"/>
            </a:br>
            <a:endParaRPr lang="el-GR" sz="3200" dirty="0"/>
          </a:p>
        </p:txBody>
      </p:sp>
      <p:sp>
        <p:nvSpPr>
          <p:cNvPr id="3" name="2 - Θέση περιεχομένου"/>
          <p:cNvSpPr>
            <a:spLocks noGrp="1"/>
          </p:cNvSpPr>
          <p:nvPr>
            <p:ph idx="1"/>
          </p:nvPr>
        </p:nvSpPr>
        <p:spPr>
          <a:xfrm>
            <a:off x="0" y="764704"/>
            <a:ext cx="9144000" cy="609329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l-GR" dirty="0"/>
              <a:t>Η </a:t>
            </a:r>
            <a:r>
              <a:rPr lang="el-GR" dirty="0">
                <a:solidFill>
                  <a:srgbClr val="FF0066"/>
                </a:solidFill>
              </a:rPr>
              <a:t>ανοσία</a:t>
            </a:r>
            <a:r>
              <a:rPr lang="el-GR" dirty="0"/>
              <a:t> είναι η κατάσταση κατά την οποία ο οργανισμός </a:t>
            </a:r>
            <a:r>
              <a:rPr lang="el-GR" u="sng" dirty="0"/>
              <a:t>έχει</a:t>
            </a:r>
            <a:r>
              <a:rPr lang="el-GR" dirty="0"/>
              <a:t> την ικανότητα να </a:t>
            </a:r>
            <a:r>
              <a:rPr lang="el-GR" u="sng" dirty="0"/>
              <a:t>μην προσβάλλεται </a:t>
            </a:r>
            <a:r>
              <a:rPr lang="el-GR" dirty="0"/>
              <a:t>από τους μικροοργανισμούς και τα προϊόντα τους.</a:t>
            </a:r>
            <a:endParaRPr lang="el-GR" b="1" u="sng" dirty="0"/>
          </a:p>
          <a:p>
            <a:r>
              <a:rPr lang="el-GR" dirty="0"/>
              <a:t>Είναι </a:t>
            </a:r>
            <a:r>
              <a:rPr lang="el-GR" u="sng" dirty="0">
                <a:solidFill>
                  <a:srgbClr val="FF0066"/>
                </a:solidFill>
              </a:rPr>
              <a:t>παροδική ή μόνιμη</a:t>
            </a:r>
            <a:r>
              <a:rPr lang="el-GR" dirty="0">
                <a:solidFill>
                  <a:srgbClr val="FF0066"/>
                </a:solidFill>
              </a:rPr>
              <a:t> </a:t>
            </a:r>
            <a:r>
              <a:rPr lang="el-GR" dirty="0"/>
              <a:t>ανάλογα αν διαρκεί εφόρου ζωής ή </a:t>
            </a:r>
            <a:r>
              <a:rPr lang="el-GR" dirty="0" smtClean="0"/>
              <a:t>λίγους </a:t>
            </a:r>
            <a:r>
              <a:rPr lang="el-GR" dirty="0"/>
              <a:t>μήνες ή χρόνια. </a:t>
            </a:r>
          </a:p>
          <a:p>
            <a:r>
              <a:rPr lang="el-GR" dirty="0"/>
              <a:t>Είναι </a:t>
            </a:r>
            <a:r>
              <a:rPr lang="el-GR" u="sng" dirty="0">
                <a:solidFill>
                  <a:srgbClr val="FF0066"/>
                </a:solidFill>
              </a:rPr>
              <a:t>μερική ή ολική</a:t>
            </a:r>
            <a:r>
              <a:rPr lang="el-GR" dirty="0"/>
              <a:t>. Στη μερική ανοσία η ευπάθεια </a:t>
            </a:r>
            <a:r>
              <a:rPr lang="el-GR" dirty="0" smtClean="0"/>
              <a:t>συσχετίζονται </a:t>
            </a:r>
            <a:r>
              <a:rPr lang="el-GR" dirty="0"/>
              <a:t>με τον </a:t>
            </a:r>
            <a:r>
              <a:rPr lang="el-GR" u="sng" dirty="0"/>
              <a:t>αριθμό των μικροβίων </a:t>
            </a:r>
            <a:r>
              <a:rPr lang="el-GR" dirty="0"/>
              <a:t>και τη </a:t>
            </a:r>
            <a:r>
              <a:rPr lang="el-GR" u="sng" dirty="0"/>
              <a:t>λοιμογόνο τους δύναμη </a:t>
            </a:r>
            <a:r>
              <a:rPr lang="el-GR" dirty="0"/>
              <a:t>και η </a:t>
            </a:r>
            <a:r>
              <a:rPr lang="el-GR" u="sng" dirty="0"/>
              <a:t>ένταση της συμπτωματολογίας </a:t>
            </a:r>
            <a:r>
              <a:rPr lang="el-GR" dirty="0"/>
              <a:t>της νόσου είναι </a:t>
            </a:r>
            <a:r>
              <a:rPr lang="el-GR" u="sng" dirty="0"/>
              <a:t>μικρότερη </a:t>
            </a:r>
            <a:r>
              <a:rPr lang="el-GR" dirty="0"/>
              <a:t>από τα μη άνοσα άτομα.</a:t>
            </a:r>
          </a:p>
          <a:p>
            <a:r>
              <a:rPr lang="el-GR" dirty="0"/>
              <a:t>Είναι </a:t>
            </a:r>
            <a:r>
              <a:rPr lang="el-GR" u="sng" dirty="0">
                <a:solidFill>
                  <a:srgbClr val="FF0066"/>
                </a:solidFill>
              </a:rPr>
              <a:t>ειδική</a:t>
            </a:r>
            <a:r>
              <a:rPr lang="el-GR" dirty="0">
                <a:solidFill>
                  <a:srgbClr val="FF0066"/>
                </a:solidFill>
              </a:rPr>
              <a:t> </a:t>
            </a:r>
            <a:r>
              <a:rPr lang="el-GR" dirty="0">
                <a:solidFill>
                  <a:schemeClr val="bg1"/>
                </a:solidFill>
              </a:rPr>
              <a:t>(</a:t>
            </a:r>
            <a:r>
              <a:rPr lang="el-GR" dirty="0"/>
              <a:t>έναντι συγκεκριμένων αιτίων λοίμωξης) και </a:t>
            </a:r>
            <a:r>
              <a:rPr lang="el-GR" u="sng" dirty="0">
                <a:solidFill>
                  <a:srgbClr val="FF0066"/>
                </a:solidFill>
              </a:rPr>
              <a:t>μη ειδική</a:t>
            </a:r>
            <a:r>
              <a:rPr lang="el-GR" dirty="0">
                <a:solidFill>
                  <a:srgbClr val="FF0066"/>
                </a:solidFill>
              </a:rPr>
              <a:t> </a:t>
            </a:r>
            <a:r>
              <a:rPr lang="el-GR" dirty="0"/>
              <a:t>(μηχανισμοί που προστατεύουν έναντι πολλών αιτίων λοίμωξης ταυτόχρονα)</a:t>
            </a:r>
          </a:p>
          <a:p>
            <a:pPr>
              <a:buNone/>
            </a:pP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80728"/>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l-GR" dirty="0" smtClean="0"/>
              <a:t/>
            </a:r>
            <a:br>
              <a:rPr lang="el-GR" dirty="0" smtClean="0"/>
            </a:br>
            <a:r>
              <a:rPr lang="el-GR" dirty="0" smtClean="0"/>
              <a:t>Είναι </a:t>
            </a:r>
            <a:r>
              <a:rPr lang="el-GR" u="sng" dirty="0"/>
              <a:t>φυσική ή επίκτητη</a:t>
            </a:r>
            <a:r>
              <a:rPr lang="el-GR" dirty="0"/>
              <a:t>. </a:t>
            </a:r>
            <a:br>
              <a:rPr lang="el-GR" dirty="0"/>
            </a:br>
            <a:endParaRPr lang="el-GR" dirty="0"/>
          </a:p>
        </p:txBody>
      </p:sp>
      <p:sp>
        <p:nvSpPr>
          <p:cNvPr id="3" name="2 - Θέση περιεχομένου"/>
          <p:cNvSpPr>
            <a:spLocks noGrp="1"/>
          </p:cNvSpPr>
          <p:nvPr>
            <p:ph idx="1"/>
          </p:nvPr>
        </p:nvSpPr>
        <p:spPr>
          <a:xfrm>
            <a:off x="0" y="980728"/>
            <a:ext cx="9144000" cy="5877272"/>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l-GR" dirty="0"/>
              <a:t>Η </a:t>
            </a:r>
            <a:r>
              <a:rPr lang="el-GR" u="sng" dirty="0">
                <a:solidFill>
                  <a:srgbClr val="FF0066"/>
                </a:solidFill>
              </a:rPr>
              <a:t>επίκτητη ανοσία</a:t>
            </a:r>
            <a:r>
              <a:rPr lang="el-GR" dirty="0">
                <a:solidFill>
                  <a:srgbClr val="FF0066"/>
                </a:solidFill>
              </a:rPr>
              <a:t> </a:t>
            </a:r>
            <a:r>
              <a:rPr lang="el-GR" dirty="0"/>
              <a:t>αποκτάται ενδομητρίως ή κατά τη διάρκεια της ζωής. Είναι συνήθως ειδική ανοσία. </a:t>
            </a:r>
            <a:r>
              <a:rPr lang="el-GR" u="sng" dirty="0"/>
              <a:t>Διακρίνεται </a:t>
            </a:r>
            <a:r>
              <a:rPr lang="el-GR" u="sng" dirty="0" smtClean="0"/>
              <a:t>σε:</a:t>
            </a:r>
            <a:endParaRPr lang="el-GR" u="sng" dirty="0"/>
          </a:p>
          <a:p>
            <a:pPr lvl="0"/>
            <a:r>
              <a:rPr lang="el-GR" dirty="0" smtClean="0"/>
              <a:t> </a:t>
            </a:r>
            <a:r>
              <a:rPr lang="el-GR" dirty="0" smtClean="0">
                <a:solidFill>
                  <a:srgbClr val="0000FF"/>
                </a:solidFill>
              </a:rPr>
              <a:t>Ενεργητική </a:t>
            </a:r>
            <a:r>
              <a:rPr lang="el-GR" dirty="0"/>
              <a:t>και αποκτάται με </a:t>
            </a:r>
            <a:r>
              <a:rPr lang="el-GR" dirty="0" err="1"/>
              <a:t>νόσηση</a:t>
            </a:r>
            <a:r>
              <a:rPr lang="el-GR" dirty="0"/>
              <a:t> (φυσική) ή με εμβόλια (τεχνητή).</a:t>
            </a:r>
          </a:p>
          <a:p>
            <a:r>
              <a:rPr lang="el-GR" dirty="0"/>
              <a:t> </a:t>
            </a:r>
            <a:r>
              <a:rPr lang="el-GR" dirty="0" smtClean="0">
                <a:solidFill>
                  <a:srgbClr val="0000FF"/>
                </a:solidFill>
              </a:rPr>
              <a:t>Παθητική</a:t>
            </a:r>
            <a:r>
              <a:rPr lang="el-GR" dirty="0" smtClean="0"/>
              <a:t> </a:t>
            </a:r>
            <a:r>
              <a:rPr lang="el-GR" dirty="0"/>
              <a:t>και αποκτάται με χορήγηση </a:t>
            </a:r>
            <a:r>
              <a:rPr lang="el-GR" u="sng" dirty="0"/>
              <a:t>έτοιμων αντισωμάτων</a:t>
            </a:r>
            <a:r>
              <a:rPr lang="el-GR" dirty="0"/>
              <a:t> (αντιτετανικός ορός</a:t>
            </a:r>
            <a:r>
              <a:rPr lang="el-GR" dirty="0" smtClean="0"/>
              <a:t>).                                </a:t>
            </a:r>
            <a:r>
              <a:rPr lang="el-GR" dirty="0"/>
              <a:t>Στα νεογνά και βρέφη υπάρχει επίσης η συγγενής παθητική ανοσία λόγω αντισωμάτων της μητέρας που μεταβιβάζονται με τον πλακούντα και η προσωρινή ανοσία που αποκτά με τα αντισώματα που βρίσκονται στο πύαρ και στο γάλα του θηλασμού.</a:t>
            </a:r>
          </a:p>
          <a:p>
            <a:pPr>
              <a:buNone/>
            </a:pP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l-GR" b="1" u="sng" dirty="0" smtClean="0"/>
              <a:t/>
            </a:r>
            <a:br>
              <a:rPr lang="el-GR" b="1" u="sng" dirty="0" smtClean="0"/>
            </a:br>
            <a:r>
              <a:rPr lang="el-GR" b="1" u="sng" dirty="0" smtClean="0"/>
              <a:t>Μόλυνση και λοίμωξη</a:t>
            </a:r>
            <a:br>
              <a:rPr lang="el-GR" b="1" u="sng" dirty="0" smtClean="0"/>
            </a:br>
            <a:endParaRPr lang="el-GR" dirty="0"/>
          </a:p>
        </p:txBody>
      </p:sp>
      <p:sp>
        <p:nvSpPr>
          <p:cNvPr id="3" name="2 - Θέση περιεχομένου"/>
          <p:cNvSpPr>
            <a:spLocks noGrp="1"/>
          </p:cNvSpPr>
          <p:nvPr>
            <p:ph idx="1"/>
          </p:nvPr>
        </p:nvSpPr>
        <p:spPr>
          <a:xfrm>
            <a:off x="0" y="764704"/>
            <a:ext cx="9144000" cy="6093296"/>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l-GR" i="1" u="sng" dirty="0">
                <a:latin typeface="Segoe UI" pitchFamily="34" charset="0"/>
                <a:ea typeface="Segoe UI" pitchFamily="34" charset="0"/>
                <a:cs typeface="Segoe UI" pitchFamily="34" charset="0"/>
              </a:rPr>
              <a:t>Παθογόνα</a:t>
            </a:r>
            <a:r>
              <a:rPr lang="el-GR" dirty="0">
                <a:latin typeface="Segoe UI" pitchFamily="34" charset="0"/>
                <a:ea typeface="Segoe UI" pitchFamily="34" charset="0"/>
                <a:cs typeface="Segoe UI" pitchFamily="34" charset="0"/>
              </a:rPr>
              <a:t> είναι τα μικρόβια που </a:t>
            </a:r>
            <a:r>
              <a:rPr lang="el-GR" dirty="0">
                <a:solidFill>
                  <a:srgbClr val="0000FF"/>
                </a:solidFill>
                <a:latin typeface="Segoe UI" pitchFamily="34" charset="0"/>
                <a:ea typeface="Segoe UI" pitchFamily="34" charset="0"/>
                <a:cs typeface="Segoe UI" pitchFamily="34" charset="0"/>
              </a:rPr>
              <a:t>προκαλούν νόσο. </a:t>
            </a:r>
            <a:r>
              <a:rPr lang="el-GR" dirty="0">
                <a:latin typeface="Segoe UI" pitchFamily="34" charset="0"/>
                <a:ea typeface="Segoe UI" pitchFamily="34" charset="0"/>
                <a:cs typeface="Segoe UI" pitchFamily="34" charset="0"/>
              </a:rPr>
              <a:t>Συχνά χρειάζεται ένας </a:t>
            </a:r>
            <a:r>
              <a:rPr lang="el-GR" u="sng" dirty="0">
                <a:latin typeface="Segoe UI" pitchFamily="34" charset="0"/>
                <a:ea typeface="Segoe UI" pitchFamily="34" charset="0"/>
                <a:cs typeface="Segoe UI" pitchFamily="34" charset="0"/>
              </a:rPr>
              <a:t>ελάχιστος αριθμός μικροβίων </a:t>
            </a:r>
            <a:r>
              <a:rPr lang="el-GR" dirty="0">
                <a:latin typeface="Segoe UI" pitchFamily="34" charset="0"/>
                <a:ea typeface="Segoe UI" pitchFamily="34" charset="0"/>
                <a:cs typeface="Segoe UI" pitchFamily="34" charset="0"/>
              </a:rPr>
              <a:t>για την πρόκληση νόσου, που </a:t>
            </a:r>
            <a:r>
              <a:rPr lang="el-GR" u="sng" dirty="0">
                <a:latin typeface="Segoe UI" pitchFamily="34" charset="0"/>
                <a:ea typeface="Segoe UI" pitchFamily="34" charset="0"/>
                <a:cs typeface="Segoe UI" pitchFamily="34" charset="0"/>
              </a:rPr>
              <a:t>διαφέρει</a:t>
            </a:r>
            <a:r>
              <a:rPr lang="el-GR" dirty="0">
                <a:latin typeface="Segoe UI" pitchFamily="34" charset="0"/>
                <a:ea typeface="Segoe UI" pitchFamily="34" charset="0"/>
                <a:cs typeface="Segoe UI" pitchFamily="34" charset="0"/>
              </a:rPr>
              <a:t> ανάλογα με το </a:t>
            </a:r>
            <a:r>
              <a:rPr lang="el-GR" dirty="0">
                <a:solidFill>
                  <a:srgbClr val="FF0066"/>
                </a:solidFill>
                <a:latin typeface="Segoe UI" pitchFamily="34" charset="0"/>
                <a:ea typeface="Segoe UI" pitchFamily="34" charset="0"/>
                <a:cs typeface="Segoe UI" pitchFamily="34" charset="0"/>
              </a:rPr>
              <a:t>μικρόβιο</a:t>
            </a:r>
            <a:r>
              <a:rPr lang="el-GR" dirty="0">
                <a:latin typeface="Segoe UI" pitchFamily="34" charset="0"/>
                <a:ea typeface="Segoe UI" pitchFamily="34" charset="0"/>
                <a:cs typeface="Segoe UI" pitchFamily="34" charset="0"/>
              </a:rPr>
              <a:t> και τις </a:t>
            </a:r>
            <a:r>
              <a:rPr lang="el-GR" dirty="0">
                <a:solidFill>
                  <a:srgbClr val="FF0066"/>
                </a:solidFill>
                <a:latin typeface="Segoe UI" pitchFamily="34" charset="0"/>
                <a:ea typeface="Segoe UI" pitchFamily="34" charset="0"/>
                <a:cs typeface="Segoe UI" pitchFamily="34" charset="0"/>
              </a:rPr>
              <a:t>αμυντικές ικανότητες </a:t>
            </a:r>
            <a:r>
              <a:rPr lang="el-GR" dirty="0">
                <a:latin typeface="Segoe UI" pitchFamily="34" charset="0"/>
                <a:ea typeface="Segoe UI" pitchFamily="34" charset="0"/>
                <a:cs typeface="Segoe UI" pitchFamily="34" charset="0"/>
              </a:rPr>
              <a:t>του </a:t>
            </a:r>
            <a:r>
              <a:rPr lang="el-GR" dirty="0" err="1">
                <a:latin typeface="Segoe UI" pitchFamily="34" charset="0"/>
                <a:ea typeface="Segoe UI" pitchFamily="34" charset="0"/>
                <a:cs typeface="Segoe UI" pitchFamily="34" charset="0"/>
              </a:rPr>
              <a:t>μεγαλοοργανισμού</a:t>
            </a:r>
            <a:r>
              <a:rPr lang="el-GR" dirty="0">
                <a:latin typeface="Segoe UI" pitchFamily="34" charset="0"/>
                <a:ea typeface="Segoe UI" pitchFamily="34" charset="0"/>
                <a:cs typeface="Segoe UI" pitchFamily="34" charset="0"/>
              </a:rPr>
              <a:t>.</a:t>
            </a:r>
          </a:p>
          <a:p>
            <a:r>
              <a:rPr lang="el-GR" i="1" u="sng" dirty="0">
                <a:latin typeface="Segoe UI" pitchFamily="34" charset="0"/>
                <a:ea typeface="Segoe UI" pitchFamily="34" charset="0"/>
                <a:cs typeface="Segoe UI" pitchFamily="34" charset="0"/>
              </a:rPr>
              <a:t>Μη παθογόνα</a:t>
            </a:r>
            <a:r>
              <a:rPr lang="el-GR" dirty="0">
                <a:latin typeface="Segoe UI" pitchFamily="34" charset="0"/>
                <a:ea typeface="Segoe UI" pitchFamily="34" charset="0"/>
                <a:cs typeface="Segoe UI" pitchFamily="34" charset="0"/>
              </a:rPr>
              <a:t> είναι τα μικρόβια που </a:t>
            </a:r>
            <a:r>
              <a:rPr lang="el-GR" u="sng" dirty="0">
                <a:solidFill>
                  <a:srgbClr val="0000FF"/>
                </a:solidFill>
                <a:latin typeface="Segoe UI" pitchFamily="34" charset="0"/>
                <a:ea typeface="Segoe UI" pitchFamily="34" charset="0"/>
                <a:cs typeface="Segoe UI" pitchFamily="34" charset="0"/>
              </a:rPr>
              <a:t>δεν </a:t>
            </a:r>
            <a:r>
              <a:rPr lang="el-GR" dirty="0">
                <a:latin typeface="Segoe UI" pitchFamily="34" charset="0"/>
                <a:ea typeface="Segoe UI" pitchFamily="34" charset="0"/>
                <a:cs typeface="Segoe UI" pitchFamily="34" charset="0"/>
              </a:rPr>
              <a:t>προκαλούν νόσο ακόμη και σε μεγάλους αριθμούς.</a:t>
            </a:r>
          </a:p>
          <a:p>
            <a:r>
              <a:rPr lang="el-GR" i="1" u="sng" dirty="0">
                <a:latin typeface="Segoe UI" pitchFamily="34" charset="0"/>
                <a:ea typeface="Segoe UI" pitchFamily="34" charset="0"/>
                <a:cs typeface="Segoe UI" pitchFamily="34" charset="0"/>
              </a:rPr>
              <a:t>Δυνητικώς παθογόνα</a:t>
            </a:r>
            <a:r>
              <a:rPr lang="el-GR" dirty="0">
                <a:latin typeface="Segoe UI" pitchFamily="34" charset="0"/>
                <a:ea typeface="Segoe UI" pitchFamily="34" charset="0"/>
                <a:cs typeface="Segoe UI" pitchFamily="34" charset="0"/>
              </a:rPr>
              <a:t> είναι τα μικρόβια που </a:t>
            </a:r>
            <a:r>
              <a:rPr lang="el-GR" u="sng" dirty="0">
                <a:latin typeface="Segoe UI" pitchFamily="34" charset="0"/>
                <a:ea typeface="Segoe UI" pitchFamily="34" charset="0"/>
                <a:cs typeface="Segoe UI" pitchFamily="34" charset="0"/>
              </a:rPr>
              <a:t>άλλοτε </a:t>
            </a:r>
            <a:r>
              <a:rPr lang="el-GR" dirty="0">
                <a:solidFill>
                  <a:srgbClr val="FF0066"/>
                </a:solidFill>
                <a:latin typeface="Segoe UI" pitchFamily="34" charset="0"/>
                <a:ea typeface="Segoe UI" pitchFamily="34" charset="0"/>
                <a:cs typeface="Segoe UI" pitchFamily="34" charset="0"/>
              </a:rPr>
              <a:t>προκαλούν νόσο </a:t>
            </a:r>
            <a:r>
              <a:rPr lang="el-GR" dirty="0">
                <a:latin typeface="Segoe UI" pitchFamily="34" charset="0"/>
                <a:ea typeface="Segoe UI" pitchFamily="34" charset="0"/>
                <a:cs typeface="Segoe UI" pitchFamily="34" charset="0"/>
              </a:rPr>
              <a:t>και </a:t>
            </a:r>
            <a:r>
              <a:rPr lang="el-GR" dirty="0">
                <a:solidFill>
                  <a:srgbClr val="FF0066"/>
                </a:solidFill>
                <a:latin typeface="Segoe UI" pitchFamily="34" charset="0"/>
                <a:ea typeface="Segoe UI" pitchFamily="34" charset="0"/>
                <a:cs typeface="Segoe UI" pitchFamily="34" charset="0"/>
              </a:rPr>
              <a:t>άλλοτε όχι </a:t>
            </a:r>
            <a:r>
              <a:rPr lang="el-GR" dirty="0">
                <a:solidFill>
                  <a:schemeClr val="bg1"/>
                </a:solidFill>
                <a:latin typeface="Segoe UI" pitchFamily="34" charset="0"/>
                <a:ea typeface="Segoe UI" pitchFamily="34" charset="0"/>
                <a:cs typeface="Segoe UI" pitchFamily="34" charset="0"/>
              </a:rPr>
              <a:t>(</a:t>
            </a:r>
            <a:r>
              <a:rPr lang="el-GR" dirty="0">
                <a:latin typeface="Segoe UI" pitchFamily="34" charset="0"/>
                <a:ea typeface="Segoe UI" pitchFamily="34" charset="0"/>
                <a:cs typeface="Segoe UI" pitchFamily="34" charset="0"/>
              </a:rPr>
              <a:t>συχνά είναι μέλη της χλωρίδας). </a:t>
            </a:r>
            <a:r>
              <a:rPr lang="el-GR" dirty="0" smtClean="0">
                <a:latin typeface="Segoe UI" pitchFamily="34" charset="0"/>
                <a:ea typeface="Segoe UI" pitchFamily="34" charset="0"/>
                <a:cs typeface="Segoe UI" pitchFamily="34" charset="0"/>
              </a:rPr>
              <a:t>Έτσι</a:t>
            </a:r>
            <a:r>
              <a:rPr lang="en-US" dirty="0" smtClean="0">
                <a:latin typeface="Segoe UI" pitchFamily="34" charset="0"/>
                <a:ea typeface="Segoe UI" pitchFamily="34" charset="0"/>
                <a:cs typeface="Segoe UI" pitchFamily="34" charset="0"/>
              </a:rPr>
              <a:t>,,</a:t>
            </a:r>
            <a:r>
              <a:rPr lang="el-GR" dirty="0" smtClean="0">
                <a:latin typeface="Segoe UI" pitchFamily="34" charset="0"/>
                <a:ea typeface="Segoe UI" pitchFamily="34" charset="0"/>
                <a:cs typeface="Segoe UI" pitchFamily="34" charset="0"/>
              </a:rPr>
              <a:t> </a:t>
            </a:r>
            <a:r>
              <a:rPr lang="el-GR" dirty="0">
                <a:latin typeface="Segoe UI" pitchFamily="34" charset="0"/>
                <a:ea typeface="Segoe UI" pitchFamily="34" charset="0"/>
                <a:cs typeface="Segoe UI" pitchFamily="34" charset="0"/>
              </a:rPr>
              <a:t>η </a:t>
            </a:r>
            <a:r>
              <a:rPr lang="el-GR" dirty="0" err="1">
                <a:latin typeface="Segoe UI" pitchFamily="34" charset="0"/>
                <a:ea typeface="Segoe UI" pitchFamily="34" charset="0"/>
                <a:cs typeface="Segoe UI" pitchFamily="34" charset="0"/>
              </a:rPr>
              <a:t>ψευδομονάδα</a:t>
            </a:r>
            <a:r>
              <a:rPr lang="el-GR" dirty="0">
                <a:latin typeface="Segoe UI" pitchFamily="34" charset="0"/>
                <a:ea typeface="Segoe UI" pitchFamily="34" charset="0"/>
                <a:cs typeface="Segoe UI" pitchFamily="34" charset="0"/>
              </a:rPr>
              <a:t> μπορεί να υπάρχει στα κόπρανα χωρίς να προκαλεί νόσο, αλλά σε άλλη περίπτωση μπορεί στον ίδιο άνθρωπο το ίδιο μικρόβιο να προκαλέσει σηψαιμία, ουρολοίμωξη κλπ</a:t>
            </a:r>
            <a:r>
              <a:rPr lang="el-GR" dirty="0" smtClean="0">
                <a:latin typeface="Segoe UI" pitchFamily="34" charset="0"/>
                <a:ea typeface="Segoe UI" pitchFamily="34" charset="0"/>
                <a:cs typeface="Segoe UI" pitchFamily="34" charset="0"/>
              </a:rPr>
              <a:t>.</a:t>
            </a:r>
          </a:p>
          <a:p>
            <a:r>
              <a:rPr lang="el-GR" i="1" u="sng" dirty="0" smtClean="0">
                <a:latin typeface="Segoe UI" pitchFamily="34" charset="0"/>
                <a:ea typeface="Segoe UI" pitchFamily="34" charset="0"/>
                <a:cs typeface="Segoe UI" pitchFamily="34" charset="0"/>
              </a:rPr>
              <a:t>Ευκαιριακά μικρόβια</a:t>
            </a:r>
            <a:r>
              <a:rPr lang="el-GR" dirty="0" smtClean="0">
                <a:latin typeface="Segoe UI" pitchFamily="34" charset="0"/>
                <a:ea typeface="Segoe UI" pitchFamily="34" charset="0"/>
                <a:cs typeface="Segoe UI" pitchFamily="34" charset="0"/>
              </a:rPr>
              <a:t> είναι τα μικρόβια με </a:t>
            </a:r>
            <a:r>
              <a:rPr lang="el-GR" dirty="0" smtClean="0">
                <a:solidFill>
                  <a:srgbClr val="0000FF"/>
                </a:solidFill>
                <a:latin typeface="Segoe UI" pitchFamily="34" charset="0"/>
                <a:ea typeface="Segoe UI" pitchFamily="34" charset="0"/>
                <a:cs typeface="Segoe UI" pitchFamily="34" charset="0"/>
              </a:rPr>
              <a:t>χαμηλή λοιμογόνο δύναμη</a:t>
            </a:r>
            <a:r>
              <a:rPr lang="el-GR" dirty="0" smtClean="0">
                <a:latin typeface="Segoe UI" pitchFamily="34" charset="0"/>
                <a:ea typeface="Segoe UI" pitchFamily="34" charset="0"/>
                <a:cs typeface="Segoe UI" pitchFamily="34" charset="0"/>
              </a:rPr>
              <a:t> που προκαλούν νόσο μόνο σε </a:t>
            </a:r>
            <a:r>
              <a:rPr lang="el-GR" dirty="0" err="1" smtClean="0">
                <a:solidFill>
                  <a:srgbClr val="FF0066"/>
                </a:solidFill>
                <a:latin typeface="Segoe UI" pitchFamily="34" charset="0"/>
                <a:ea typeface="Segoe UI" pitchFamily="34" charset="0"/>
                <a:cs typeface="Segoe UI" pitchFamily="34" charset="0"/>
              </a:rPr>
              <a:t>ανοσοκαταστολή</a:t>
            </a:r>
            <a:r>
              <a:rPr lang="el-GR" dirty="0" smtClean="0">
                <a:solidFill>
                  <a:srgbClr val="FF0066"/>
                </a:solidFill>
                <a:latin typeface="Segoe UI" pitchFamily="34" charset="0"/>
                <a:ea typeface="Segoe UI" pitchFamily="34" charset="0"/>
                <a:cs typeface="Segoe UI" pitchFamily="34" charset="0"/>
              </a:rPr>
              <a:t>.</a:t>
            </a:r>
          </a:p>
          <a:p>
            <a:endParaRPr lang="el-GR" dirty="0">
              <a:latin typeface="Segoe UI" pitchFamily="34" charset="0"/>
              <a:ea typeface="Segoe UI" pitchFamily="34" charset="0"/>
              <a:cs typeface="Segoe UI" pitchFamily="34" charset="0"/>
            </a:endParaRP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32656"/>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l-GR" sz="3200" dirty="0" err="1" smtClean="0">
                <a:solidFill>
                  <a:schemeClr val="bg1"/>
                </a:solidFill>
              </a:rPr>
              <a:t>Χυμική</a:t>
            </a:r>
            <a:r>
              <a:rPr lang="el-GR" sz="3200" dirty="0" smtClean="0">
                <a:solidFill>
                  <a:schemeClr val="bg1"/>
                </a:solidFill>
              </a:rPr>
              <a:t> και κυτταρική ανοσία</a:t>
            </a:r>
            <a:endParaRPr lang="el-GR" sz="3200" dirty="0">
              <a:solidFill>
                <a:schemeClr val="bg1"/>
              </a:solidFill>
            </a:endParaRPr>
          </a:p>
        </p:txBody>
      </p:sp>
      <p:sp>
        <p:nvSpPr>
          <p:cNvPr id="3" name="2 - Θέση περιεχομένου"/>
          <p:cNvSpPr>
            <a:spLocks noGrp="1"/>
          </p:cNvSpPr>
          <p:nvPr>
            <p:ph idx="1"/>
          </p:nvPr>
        </p:nvSpPr>
        <p:spPr>
          <a:xfrm>
            <a:off x="0" y="332656"/>
            <a:ext cx="9144000" cy="6525344"/>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el-GR" sz="2900" dirty="0" smtClean="0"/>
              <a:t>Ο οργανισμός αντιδρά με 2 τρόπους όταν διεγερθεί από ένα αντιγόνο.</a:t>
            </a:r>
          </a:p>
          <a:p>
            <a:r>
              <a:rPr lang="el-GR" sz="2900" dirty="0" smtClean="0"/>
              <a:t>1</a:t>
            </a:r>
            <a:r>
              <a:rPr lang="el-GR" sz="2900" baseline="30000" dirty="0" smtClean="0"/>
              <a:t>ος</a:t>
            </a:r>
            <a:r>
              <a:rPr lang="el-GR" sz="2900" dirty="0" smtClean="0"/>
              <a:t>  </a:t>
            </a:r>
            <a:r>
              <a:rPr lang="el-GR" sz="2900" u="sng" dirty="0" smtClean="0"/>
              <a:t>παραγωγή αντισωμάτων </a:t>
            </a:r>
            <a:r>
              <a:rPr lang="el-GR" sz="2900" dirty="0" smtClean="0"/>
              <a:t>(αίμα και υγρά του σώματος) λέγεται </a:t>
            </a:r>
            <a:r>
              <a:rPr lang="el-GR" sz="2900" b="1" dirty="0" err="1" smtClean="0"/>
              <a:t>χυμική</a:t>
            </a:r>
            <a:r>
              <a:rPr lang="el-GR" sz="2900" b="1" dirty="0" smtClean="0"/>
              <a:t> ανοσία.</a:t>
            </a:r>
          </a:p>
          <a:p>
            <a:r>
              <a:rPr lang="el-GR" sz="2900" dirty="0" smtClean="0"/>
              <a:t>2</a:t>
            </a:r>
            <a:r>
              <a:rPr lang="el-GR" sz="2900" baseline="30000" dirty="0" smtClean="0"/>
              <a:t>ος</a:t>
            </a:r>
            <a:r>
              <a:rPr lang="el-GR" sz="2900" dirty="0" smtClean="0"/>
              <a:t>  </a:t>
            </a:r>
            <a:r>
              <a:rPr lang="el-GR" sz="2900" u="sng" dirty="0" smtClean="0"/>
              <a:t>παραγωγή ειδικών κυττάρων </a:t>
            </a:r>
            <a:r>
              <a:rPr lang="el-GR" sz="2900" dirty="0" smtClean="0"/>
              <a:t>που ευαισθητοποιούνται από την πρώτη επαφή τους με το αντιγόνο και όταν έλθουν πάλι σε επαφή με το ίδιο αντιγόνο, παράγουν ουσίες που ασκούν διάφορες βιολογικές δράσεις σε άλλα κύτταρα: καλείται </a:t>
            </a:r>
            <a:r>
              <a:rPr lang="el-GR" sz="2900" b="1" dirty="0" smtClean="0"/>
              <a:t>κυτταρική ανοσία. </a:t>
            </a:r>
            <a:endParaRPr lang="el-GR" sz="2900" dirty="0" smtClean="0"/>
          </a:p>
          <a:p>
            <a:r>
              <a:rPr lang="el-GR" sz="2900" b="1" dirty="0" smtClean="0"/>
              <a:t>Η </a:t>
            </a:r>
            <a:r>
              <a:rPr lang="el-GR" sz="2900" b="1" dirty="0" err="1" smtClean="0"/>
              <a:t>χυμική</a:t>
            </a:r>
            <a:r>
              <a:rPr lang="el-GR" sz="2900" b="1" dirty="0" smtClean="0"/>
              <a:t> ανοσία </a:t>
            </a:r>
            <a:r>
              <a:rPr lang="el-GR" sz="2900" dirty="0" smtClean="0"/>
              <a:t>και η </a:t>
            </a:r>
            <a:r>
              <a:rPr lang="el-GR" sz="2900" b="1" dirty="0" smtClean="0"/>
              <a:t>κυτταρική ανοσία </a:t>
            </a:r>
            <a:r>
              <a:rPr lang="el-GR" sz="2900" dirty="0" smtClean="0"/>
              <a:t>είναι </a:t>
            </a:r>
            <a:r>
              <a:rPr lang="el-GR" sz="2900" u="sng" dirty="0" smtClean="0"/>
              <a:t>λειτουργίες των λεμφοκυττάρων </a:t>
            </a:r>
            <a:r>
              <a:rPr lang="el-GR" sz="2900" dirty="0" smtClean="0"/>
              <a:t>(λεμφικά όργανα: θύμος αδένας, σπλήνας, λεμφαδένες)</a:t>
            </a:r>
          </a:p>
          <a:p>
            <a:pPr>
              <a:buNone/>
            </a:pPr>
            <a:r>
              <a:rPr lang="el-GR" sz="2900" u="sng" dirty="0" smtClean="0"/>
              <a:t>Μετατροπή των αρχέγονων κυττάρων σε Τ- λεμφοκυττάρων και Β- λεμφοκυττάρων.</a:t>
            </a:r>
          </a:p>
          <a:p>
            <a:r>
              <a:rPr lang="el-GR" sz="2900" dirty="0" smtClean="0"/>
              <a:t>Αρχέγονα κύτταρα – λεμφοκύτταρα- </a:t>
            </a:r>
            <a:r>
              <a:rPr lang="el-GR" sz="2900" dirty="0" err="1" smtClean="0"/>
              <a:t>θυμοκύτταρα</a:t>
            </a:r>
            <a:r>
              <a:rPr lang="el-GR" sz="2900" dirty="0" smtClean="0"/>
              <a:t>- Τ-λεμφοκύτταρα: αφήνουν τον θύμο- αίμα- επανακυκλοφορούν μεταξύ περιφερικών λεμφικών οργάνων και αίματος.</a:t>
            </a:r>
          </a:p>
          <a:p>
            <a:r>
              <a:rPr lang="el-GR" sz="2900" dirty="0" smtClean="0"/>
              <a:t>Αρχέγονα κύτταρα – </a:t>
            </a:r>
            <a:r>
              <a:rPr lang="el-GR" sz="2900" u="sng" dirty="0" smtClean="0"/>
              <a:t>Β- λεμφοκύτταρα, </a:t>
            </a:r>
            <a:r>
              <a:rPr lang="el-GR" sz="2900" dirty="0" smtClean="0"/>
              <a:t>(μυελός των οστών, λεμφικό ιστό του εντέρου, αμυγδαλές, σκωληκοειδή απόφυση).</a:t>
            </a:r>
          </a:p>
          <a:p>
            <a:r>
              <a:rPr lang="el-GR" sz="2900" u="sng" dirty="0" smtClean="0"/>
              <a:t>Τα  Β- λεμφοκύτταρα όταν διεγερθούν  από ένα αντιγόνο διαιρούνται και διαφοροποιούνται στα </a:t>
            </a:r>
            <a:r>
              <a:rPr lang="el-GR" sz="2900" b="1" u="sng" dirty="0" smtClean="0"/>
              <a:t>πλασματοκύτταρα, </a:t>
            </a:r>
            <a:r>
              <a:rPr lang="el-GR" sz="2900" dirty="0" smtClean="0"/>
              <a:t>τα οποία παράγουν </a:t>
            </a:r>
            <a:r>
              <a:rPr lang="el-GR" sz="2900" b="1" dirty="0" smtClean="0"/>
              <a:t>αντισώματα ειδικά για το αντιγόνο </a:t>
            </a:r>
            <a:r>
              <a:rPr lang="el-GR" sz="2900" dirty="0" smtClean="0"/>
              <a:t>που προκαλεί τη διέγερσή τους. </a:t>
            </a:r>
          </a:p>
          <a:p>
            <a:pPr>
              <a:buNone/>
            </a:pPr>
            <a:r>
              <a:rPr lang="el-GR" sz="2900" dirty="0" smtClean="0"/>
              <a:t>Όταν διεγερθούν από ένα αντιγόνο Τ- λεμφοκύτταρα μετατρέπονται σε βλαστοειδή κύτταρα (</a:t>
            </a:r>
            <a:r>
              <a:rPr lang="el-GR" sz="2900" b="1" dirty="0" err="1" smtClean="0"/>
              <a:t>λεμφοβλάστες</a:t>
            </a:r>
            <a:r>
              <a:rPr lang="el-GR" sz="2900" dirty="0" smtClean="0"/>
              <a:t>), μετατρέπονται σε μικρά ευαισθητοποιημένα λεμφοκύτταρα και όταν έλθουν  πάλι σε επαφή με το ίδιο αντιγόνο παράγουν ουσίες τις </a:t>
            </a:r>
            <a:r>
              <a:rPr lang="el-GR" sz="2900" b="1" dirty="0" err="1" smtClean="0"/>
              <a:t>λεμφοκίνες</a:t>
            </a:r>
            <a:r>
              <a:rPr lang="el-GR" sz="2900" dirty="0" smtClean="0"/>
              <a:t>, οι οποίες ασκούν διάφορες βιολογικές αντιδράσεις σε άλλα κύτταρα.</a:t>
            </a:r>
          </a:p>
          <a:p>
            <a:endParaRPr lang="el-GR" sz="2800" dirty="0" smtClean="0"/>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772816"/>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l-GR" sz="3100" dirty="0" smtClean="0"/>
              <a:t/>
            </a:r>
            <a:br>
              <a:rPr lang="el-GR" sz="3100" dirty="0" smtClean="0"/>
            </a:br>
            <a:r>
              <a:rPr lang="el-GR" sz="3100" dirty="0" smtClean="0"/>
              <a:t>Η </a:t>
            </a:r>
            <a:r>
              <a:rPr lang="el-GR" sz="3100" u="sng" dirty="0" smtClean="0"/>
              <a:t>φυσική ανοσία</a:t>
            </a:r>
            <a:r>
              <a:rPr lang="el-GR" sz="3100" dirty="0" smtClean="0"/>
              <a:t> καθορίζονται από </a:t>
            </a:r>
            <a:r>
              <a:rPr lang="el-GR" sz="3100" u="sng" dirty="0" smtClean="0"/>
              <a:t>γενετικούς παράγοντες </a:t>
            </a:r>
            <a:r>
              <a:rPr lang="el-GR" sz="3100" dirty="0" smtClean="0"/>
              <a:t>και </a:t>
            </a:r>
            <a:r>
              <a:rPr lang="el-GR" sz="3100" u="sng" dirty="0" smtClean="0"/>
              <a:t>δεν </a:t>
            </a:r>
            <a:r>
              <a:rPr lang="el-GR" sz="3100" dirty="0" smtClean="0"/>
              <a:t>αποκτάται </a:t>
            </a:r>
            <a:r>
              <a:rPr lang="el-GR" sz="3100" u="sng" dirty="0" smtClean="0"/>
              <a:t>μετά από προηγούμενη επαφή με λοιμογόνους παράγοντες</a:t>
            </a:r>
            <a:r>
              <a:rPr lang="el-GR" sz="3100" dirty="0" smtClean="0"/>
              <a:t>. Είναι </a:t>
            </a:r>
            <a:r>
              <a:rPr lang="el-GR" sz="3100" dirty="0" smtClean="0">
                <a:solidFill>
                  <a:srgbClr val="0000FF"/>
                </a:solidFill>
              </a:rPr>
              <a:t>ειδική</a:t>
            </a:r>
            <a:r>
              <a:rPr lang="el-GR" sz="3100" dirty="0" smtClean="0"/>
              <a:t> ή </a:t>
            </a:r>
            <a:r>
              <a:rPr lang="el-GR" sz="3100" dirty="0" smtClean="0">
                <a:solidFill>
                  <a:srgbClr val="0000FF"/>
                </a:solidFill>
              </a:rPr>
              <a:t>μη ειδική</a:t>
            </a:r>
            <a:r>
              <a:rPr lang="el-GR" sz="3100" dirty="0" smtClean="0"/>
              <a:t>. Διακρίνεται: </a:t>
            </a:r>
            <a:r>
              <a:rPr lang="el-GR" dirty="0" smtClean="0"/>
              <a:t/>
            </a:r>
            <a:br>
              <a:rPr lang="el-GR" dirty="0" smtClean="0"/>
            </a:br>
            <a:endParaRPr lang="el-GR" dirty="0"/>
          </a:p>
        </p:txBody>
      </p:sp>
      <p:sp>
        <p:nvSpPr>
          <p:cNvPr id="3" name="2 - Θέση περιεχομένου"/>
          <p:cNvSpPr>
            <a:spLocks noGrp="1"/>
          </p:cNvSpPr>
          <p:nvPr>
            <p:ph idx="1"/>
          </p:nvPr>
        </p:nvSpPr>
        <p:spPr>
          <a:xfrm>
            <a:off x="0" y="1628800"/>
            <a:ext cx="9144000" cy="5229200"/>
          </a:xfrm>
        </p:spPr>
        <p:style>
          <a:lnRef idx="1">
            <a:schemeClr val="accent4"/>
          </a:lnRef>
          <a:fillRef idx="2">
            <a:schemeClr val="accent4"/>
          </a:fillRef>
          <a:effectRef idx="1">
            <a:schemeClr val="accent4"/>
          </a:effectRef>
          <a:fontRef idx="minor">
            <a:schemeClr val="dk1"/>
          </a:fontRef>
        </p:style>
        <p:txBody>
          <a:bodyPr>
            <a:noAutofit/>
          </a:bodyPr>
          <a:lstStyle/>
          <a:p>
            <a:pPr lvl="0"/>
            <a:r>
              <a:rPr lang="el-GR" sz="2400" dirty="0" smtClean="0">
                <a:solidFill>
                  <a:srgbClr val="FF0066"/>
                </a:solidFill>
              </a:rPr>
              <a:t>ανοσία </a:t>
            </a:r>
            <a:r>
              <a:rPr lang="el-GR" sz="2400" dirty="0">
                <a:solidFill>
                  <a:srgbClr val="FF0066"/>
                </a:solidFill>
              </a:rPr>
              <a:t>ειδών </a:t>
            </a:r>
            <a:r>
              <a:rPr lang="el-GR" sz="2400" dirty="0"/>
              <a:t>(άνθρωποι και ζώα έχουν ανοσία για διαφορετικά μικρόβια, πχ. τα ζώα δεν παθαίνουν ιλαρά), </a:t>
            </a:r>
          </a:p>
          <a:p>
            <a:pPr lvl="0"/>
            <a:r>
              <a:rPr lang="el-GR" sz="2400" dirty="0" smtClean="0">
                <a:solidFill>
                  <a:srgbClr val="FF0066"/>
                </a:solidFill>
              </a:rPr>
              <a:t>ανοσία </a:t>
            </a:r>
            <a:r>
              <a:rPr lang="el-GR" sz="2400" dirty="0">
                <a:solidFill>
                  <a:srgbClr val="FF0066"/>
                </a:solidFill>
              </a:rPr>
              <a:t>φυλών </a:t>
            </a:r>
            <a:r>
              <a:rPr lang="el-GR" sz="2400" dirty="0"/>
              <a:t>που είναι σχετική, και αφορά κυρίως ελαττωμένη ευπάθεια σε διαφορετικές λοιμώξεις,</a:t>
            </a:r>
          </a:p>
          <a:p>
            <a:pPr lvl="0"/>
            <a:r>
              <a:rPr lang="el-GR" sz="2400" dirty="0" smtClean="0">
                <a:solidFill>
                  <a:srgbClr val="FF0066"/>
                </a:solidFill>
              </a:rPr>
              <a:t>ανοσία </a:t>
            </a:r>
            <a:r>
              <a:rPr lang="el-GR" sz="2400" dirty="0">
                <a:solidFill>
                  <a:srgbClr val="FF0066"/>
                </a:solidFill>
              </a:rPr>
              <a:t>ατόμων</a:t>
            </a:r>
            <a:r>
              <a:rPr lang="el-GR" sz="2400" dirty="0"/>
              <a:t>, όπου ορισμένα άτομα είναι λιγότερο ευπαθή από άλλα, και έτσι σε διάρκεια επιδημιών δεν προσβάλλονται</a:t>
            </a:r>
          </a:p>
          <a:p>
            <a:pPr lvl="0"/>
            <a:r>
              <a:rPr lang="el-GR" sz="2400" dirty="0">
                <a:solidFill>
                  <a:srgbClr val="FF0066"/>
                </a:solidFill>
              </a:rPr>
              <a:t>ανοσία λόγω </a:t>
            </a:r>
            <a:r>
              <a:rPr lang="el-GR" sz="2400" dirty="0" smtClean="0">
                <a:solidFill>
                  <a:srgbClr val="FF0066"/>
                </a:solidFill>
              </a:rPr>
              <a:t>ηλικίας</a:t>
            </a:r>
            <a:r>
              <a:rPr lang="el-GR" sz="2400" dirty="0" smtClean="0"/>
              <a:t>, οι </a:t>
            </a:r>
            <a:r>
              <a:rPr lang="el-GR" sz="2400" dirty="0"/>
              <a:t>πολύ μικρές και πολύ μεγάλες ηλικίες έχουν μεγαλύτερη ευπάθεια γενικά από βακτήρια. Επίσης διαφορετικές λοιμώξεις συμβαίνουν σε διάφορες ομάδες ηλικιών</a:t>
            </a:r>
          </a:p>
          <a:p>
            <a:r>
              <a:rPr lang="el-GR" sz="2400" dirty="0" smtClean="0">
                <a:solidFill>
                  <a:srgbClr val="FF0066"/>
                </a:solidFill>
              </a:rPr>
              <a:t>ανοσία </a:t>
            </a:r>
            <a:r>
              <a:rPr lang="el-GR" sz="2400" dirty="0">
                <a:solidFill>
                  <a:srgbClr val="FF0066"/>
                </a:solidFill>
              </a:rPr>
              <a:t>του ανθρώπινου σώματος </a:t>
            </a:r>
            <a:r>
              <a:rPr lang="el-GR" sz="2400" dirty="0"/>
              <a:t>λόγω ύπαρξης πολλών διαφόρων παραγόντων προστατευτικών με μη ειδικό τρόπο από εισβολή βακτηρίων, προσφέροντας μη ειδική αντίσταση στη λοίμωξη.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lvl="0"/>
            <a:r>
              <a:rPr lang="el-GR" sz="3100" dirty="0" smtClean="0"/>
              <a:t/>
            </a:r>
            <a:br>
              <a:rPr lang="el-GR" sz="3100" dirty="0" smtClean="0"/>
            </a:br>
            <a:r>
              <a:rPr lang="el-GR" sz="3100" dirty="0" smtClean="0"/>
              <a:t>Οι </a:t>
            </a:r>
            <a:r>
              <a:rPr lang="el-GR" sz="3100" dirty="0"/>
              <a:t>κυριότεροι αναφέρονται στη συνέχεια. </a:t>
            </a:r>
            <a:r>
              <a:rPr lang="el-GR" dirty="0"/>
              <a:t/>
            </a:r>
            <a:br>
              <a:rPr lang="el-GR" dirty="0"/>
            </a:br>
            <a:endParaRPr lang="el-GR" dirty="0"/>
          </a:p>
        </p:txBody>
      </p:sp>
      <p:sp>
        <p:nvSpPr>
          <p:cNvPr id="3" name="2 - Θέση περιεχομένου"/>
          <p:cNvSpPr>
            <a:spLocks noGrp="1"/>
          </p:cNvSpPr>
          <p:nvPr>
            <p:ph idx="1"/>
          </p:nvPr>
        </p:nvSpPr>
        <p:spPr>
          <a:xfrm>
            <a:off x="0" y="764704"/>
            <a:ext cx="9144000" cy="6093296"/>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lvl="0"/>
            <a:r>
              <a:rPr lang="el-GR" dirty="0"/>
              <a:t>Το </a:t>
            </a:r>
            <a:r>
              <a:rPr lang="el-GR" dirty="0">
                <a:solidFill>
                  <a:srgbClr val="CC00CC"/>
                </a:solidFill>
              </a:rPr>
              <a:t>υγιές δέρμα </a:t>
            </a:r>
            <a:r>
              <a:rPr lang="el-GR" dirty="0"/>
              <a:t>είναι μηχανικός φραγμός για τη διείσδυση των μικροβίων και </a:t>
            </a:r>
            <a:r>
              <a:rPr lang="el-GR" dirty="0" smtClean="0"/>
              <a:t>επί </a:t>
            </a:r>
            <a:r>
              <a:rPr lang="el-GR" dirty="0"/>
              <a:t>πλέον με την απόπτωση του επιθηλίου απομακρύνει μικροοργανισμούς. </a:t>
            </a:r>
            <a:endParaRPr lang="el-GR" dirty="0" smtClean="0"/>
          </a:p>
          <a:p>
            <a:pPr lvl="0"/>
            <a:r>
              <a:rPr lang="el-GR" dirty="0" smtClean="0"/>
              <a:t>Οι </a:t>
            </a:r>
            <a:r>
              <a:rPr lang="el-GR" dirty="0">
                <a:solidFill>
                  <a:srgbClr val="CC00CC"/>
                </a:solidFill>
              </a:rPr>
              <a:t>υγιείς βλεννογόνοι </a:t>
            </a:r>
            <a:r>
              <a:rPr lang="el-GR" dirty="0"/>
              <a:t>με τη ροή υγρών (δάκρυα, ούρα) και </a:t>
            </a:r>
            <a:r>
              <a:rPr lang="el-GR" dirty="0" smtClean="0"/>
              <a:t>βλέννας </a:t>
            </a:r>
            <a:r>
              <a:rPr lang="el-GR" dirty="0"/>
              <a:t>συμβάλλουν στην μηχανική απομάκρυνση μικροοργανισμών. </a:t>
            </a:r>
          </a:p>
          <a:p>
            <a:pPr lvl="0"/>
            <a:r>
              <a:rPr lang="el-GR" dirty="0"/>
              <a:t>Οι </a:t>
            </a:r>
            <a:r>
              <a:rPr lang="el-GR" dirty="0">
                <a:solidFill>
                  <a:srgbClr val="CC00CC"/>
                </a:solidFill>
              </a:rPr>
              <a:t>εκκρίσεις από τους ιδρωτοποιούς </a:t>
            </a:r>
            <a:r>
              <a:rPr lang="el-GR" dirty="0"/>
              <a:t>και </a:t>
            </a:r>
            <a:r>
              <a:rPr lang="el-GR" dirty="0">
                <a:solidFill>
                  <a:srgbClr val="CC00CC"/>
                </a:solidFill>
              </a:rPr>
              <a:t>σμηγματογόνους αδένες</a:t>
            </a:r>
            <a:r>
              <a:rPr lang="el-GR" dirty="0"/>
              <a:t> έχουν </a:t>
            </a:r>
            <a:r>
              <a:rPr lang="el-GR" dirty="0" err="1"/>
              <a:t>αντιμικροβιακή</a:t>
            </a:r>
            <a:r>
              <a:rPr lang="el-GR" dirty="0"/>
              <a:t> δράση.</a:t>
            </a:r>
          </a:p>
          <a:p>
            <a:pPr lvl="0"/>
            <a:r>
              <a:rPr lang="el-GR" dirty="0" err="1"/>
              <a:t>Αντιμικροβιακές</a:t>
            </a:r>
            <a:r>
              <a:rPr lang="el-GR" dirty="0"/>
              <a:t> ουσίες των ιστών και υγρών </a:t>
            </a:r>
            <a:r>
              <a:rPr lang="el-GR" dirty="0" smtClean="0"/>
              <a:t> (</a:t>
            </a:r>
            <a:r>
              <a:rPr lang="el-GR" dirty="0"/>
              <a:t>σύστημα του συμπληρώματος, </a:t>
            </a:r>
            <a:r>
              <a:rPr lang="el-GR" dirty="0" err="1"/>
              <a:t>ανοσοσφαιρίνη</a:t>
            </a:r>
            <a:r>
              <a:rPr lang="el-GR" dirty="0"/>
              <a:t> </a:t>
            </a:r>
            <a:r>
              <a:rPr lang="en-US" dirty="0" err="1"/>
              <a:t>sIgA</a:t>
            </a:r>
            <a:r>
              <a:rPr lang="el-GR" dirty="0"/>
              <a:t>, </a:t>
            </a:r>
            <a:r>
              <a:rPr lang="el-GR" dirty="0" err="1"/>
              <a:t>προπερδίνη</a:t>
            </a:r>
            <a:r>
              <a:rPr lang="el-GR" dirty="0"/>
              <a:t>, </a:t>
            </a:r>
            <a:r>
              <a:rPr lang="el-GR" dirty="0" err="1"/>
              <a:t>ιντερφερόνη</a:t>
            </a:r>
            <a:r>
              <a:rPr lang="el-GR" dirty="0"/>
              <a:t>, </a:t>
            </a:r>
            <a:r>
              <a:rPr lang="el-GR" dirty="0" err="1"/>
              <a:t>σιδηροδεσμευτικές</a:t>
            </a:r>
            <a:r>
              <a:rPr lang="el-GR" dirty="0"/>
              <a:t> </a:t>
            </a:r>
            <a:r>
              <a:rPr lang="el-GR" dirty="0" smtClean="0"/>
              <a:t>πρωτεΐνες, </a:t>
            </a:r>
            <a:r>
              <a:rPr lang="el-GR" dirty="0" err="1"/>
              <a:t>βλεννοπρωτεϊνες</a:t>
            </a:r>
            <a:r>
              <a:rPr lang="el-GR" dirty="0"/>
              <a:t>, </a:t>
            </a:r>
            <a:r>
              <a:rPr lang="el-GR" dirty="0" err="1"/>
              <a:t>λυσοζύμη</a:t>
            </a:r>
            <a:r>
              <a:rPr lang="el-GR" dirty="0"/>
              <a:t>, </a:t>
            </a:r>
            <a:r>
              <a:rPr lang="el-GR" dirty="0" err="1"/>
              <a:t>λυσίνες</a:t>
            </a:r>
            <a:r>
              <a:rPr lang="el-GR" dirty="0"/>
              <a:t>, όξινο περιεχόμενο στομάχου και κόλπου, κ.α.).</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79512" y="89624"/>
            <a:ext cx="8784976" cy="667875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Tx/>
              <a:buChar char="•"/>
              <a:tabLst>
                <a:tab pos="409575" algn="l"/>
                <a:tab pos="539750" algn="l"/>
              </a:tabLst>
            </a:pPr>
            <a:r>
              <a:rPr lang="el-GR" sz="3200" dirty="0" smtClean="0"/>
              <a:t>Η </a:t>
            </a:r>
            <a:r>
              <a:rPr lang="el-GR" sz="3200" dirty="0" smtClean="0">
                <a:solidFill>
                  <a:srgbClr val="CC00CC"/>
                </a:solidFill>
              </a:rPr>
              <a:t>φυσιολογική χλωρίδα </a:t>
            </a:r>
            <a:endParaRPr lang="el-GR" sz="3200" dirty="0" smtClean="0"/>
          </a:p>
          <a:p>
            <a:pPr algn="just" fontAlgn="base">
              <a:spcBef>
                <a:spcPct val="0"/>
              </a:spcBef>
              <a:spcAft>
                <a:spcPct val="0"/>
              </a:spcAft>
              <a:buFontTx/>
              <a:buChar char="•"/>
              <a:tabLst>
                <a:tab pos="409575" algn="l"/>
                <a:tab pos="539750" algn="l"/>
              </a:tabLst>
            </a:pPr>
            <a:endParaRPr lang="el-GR" sz="2800" dirty="0" smtClean="0"/>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409575" algn="l"/>
                <a:tab pos="539750" algn="l"/>
              </a:tabLst>
            </a:pP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Η </a:t>
            </a:r>
            <a:r>
              <a:rPr kumimoji="0" lang="el-GR" sz="2800" b="0" i="0" u="none" strike="noStrike" cap="none" normalizeH="0" baseline="0" dirty="0" smtClean="0">
                <a:ln>
                  <a:noFill/>
                </a:ln>
                <a:solidFill>
                  <a:srgbClr val="CC00CC"/>
                </a:solidFill>
                <a:effectLst/>
                <a:latin typeface="Arial" pitchFamily="34" charset="0"/>
                <a:ea typeface="Times New Roman" pitchFamily="18" charset="0"/>
                <a:cs typeface="Arial" pitchFamily="34" charset="0"/>
              </a:rPr>
              <a:t>θερμοκρασία σώματος </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που αποκλείει την ανάπτυξη ψυχρόφιλων και θερμόφιλων μικροβίων</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409575" algn="l"/>
                <a:tab pos="539750" algn="l"/>
              </a:tabLst>
            </a:pPr>
            <a:endParaRPr kumimoji="0" lang="el-GR"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09575" algn="l"/>
                <a:tab pos="539750" algn="l"/>
              </a:tabLst>
            </a:pP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Τάση Ο</a:t>
            </a:r>
            <a:r>
              <a:rPr kumimoji="0" lang="el-GR" sz="2800" b="0" i="0" u="none" strike="noStrike" cap="none" normalizeH="0" baseline="-30000" dirty="0" smtClean="0">
                <a:ln>
                  <a:noFill/>
                </a:ln>
                <a:solidFill>
                  <a:schemeClr val="bg1"/>
                </a:solidFill>
                <a:effectLst/>
                <a:latin typeface="Arial" pitchFamily="34" charset="0"/>
                <a:ea typeface="Times New Roman" pitchFamily="18" charset="0"/>
                <a:cs typeface="Arial" pitchFamily="34" charset="0"/>
              </a:rPr>
              <a:t>2</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στους ιστούς που </a:t>
            </a:r>
            <a:r>
              <a:rPr kumimoji="0" lang="el-GR" sz="28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δεν</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επιτρέπει </a:t>
            </a:r>
            <a:r>
              <a:rPr kumimoji="0" lang="el-GR" sz="2800" b="0" i="0" u="none" strike="noStrike" cap="none" normalizeH="0" baseline="0" dirty="0" smtClean="0">
                <a:ln>
                  <a:noFill/>
                </a:ln>
                <a:solidFill>
                  <a:srgbClr val="CC00CC"/>
                </a:solidFill>
                <a:effectLst/>
                <a:latin typeface="Arial" pitchFamily="34" charset="0"/>
                <a:ea typeface="Times New Roman" pitchFamily="18" charset="0"/>
                <a:cs typeface="Arial" pitchFamily="34" charset="0"/>
              </a:rPr>
              <a:t>ανάπτυξη </a:t>
            </a:r>
            <a:r>
              <a:rPr kumimoji="0" lang="el-GR" sz="2800" b="0" i="0" u="none" strike="noStrike" cap="none" normalizeH="0" baseline="0" dirty="0" err="1" smtClean="0">
                <a:ln>
                  <a:noFill/>
                </a:ln>
                <a:solidFill>
                  <a:srgbClr val="CC00CC"/>
                </a:solidFill>
                <a:effectLst/>
                <a:latin typeface="Arial" pitchFamily="34" charset="0"/>
                <a:ea typeface="Times New Roman" pitchFamily="18" charset="0"/>
                <a:cs typeface="Arial" pitchFamily="34" charset="0"/>
              </a:rPr>
              <a:t>αναεροβίων</a:t>
            </a:r>
            <a:r>
              <a:rPr kumimoji="0" lang="el-GR" sz="2800" b="0" i="0" u="none" strike="noStrike" cap="none" normalizeH="0" baseline="0" dirty="0" smtClean="0">
                <a:ln>
                  <a:noFill/>
                </a:ln>
                <a:solidFill>
                  <a:srgbClr val="CC00CC"/>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409575" algn="l"/>
                <a:tab pos="539750" algn="l"/>
              </a:tabLst>
            </a:pPr>
            <a:endParaRPr kumimoji="0" lang="el-GR"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09575" algn="l"/>
                <a:tab pos="539750" algn="l"/>
              </a:tabLst>
            </a:pPr>
            <a:r>
              <a:rPr kumimoji="0" lang="el-GR" sz="2800" b="0" i="0" u="none" strike="noStrike" cap="none" normalizeH="0" baseline="0" dirty="0" smtClean="0">
                <a:ln>
                  <a:noFill/>
                </a:ln>
                <a:solidFill>
                  <a:srgbClr val="CC00CC"/>
                </a:solidFill>
                <a:effectLst/>
                <a:latin typeface="Arial" pitchFamily="34" charset="0"/>
                <a:ea typeface="Times New Roman" pitchFamily="18" charset="0"/>
                <a:cs typeface="Arial" pitchFamily="34" charset="0"/>
              </a:rPr>
              <a:t>Βιταμίνες</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συμβάλλουν στη φυσική ανοσία καθώς και οι </a:t>
            </a:r>
            <a:r>
              <a:rPr kumimoji="0" lang="el-GR" sz="2800" b="0" i="0" u="none" strike="noStrike" cap="none" normalizeH="0" baseline="0" dirty="0" smtClean="0">
                <a:ln>
                  <a:noFill/>
                </a:ln>
                <a:solidFill>
                  <a:srgbClr val="CC00CC"/>
                </a:solidFill>
                <a:effectLst/>
                <a:latin typeface="Arial" pitchFamily="34" charset="0"/>
                <a:ea typeface="Times New Roman" pitchFamily="18" charset="0"/>
                <a:cs typeface="Arial" pitchFamily="34" charset="0"/>
              </a:rPr>
              <a:t>ορμόνες</a:t>
            </a: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με μη διευκρινισμένους μηχανισμούς. Ανεπάρκεια βιταμινών ή δυσλειτουργία ενδοκρινών αδένων (π.χ. ο σακχαρώδης διαβήτης) συσχετίζονται με ευπάθεια σε λοιμώξεις. </a:t>
            </a:r>
          </a:p>
          <a:p>
            <a:pPr marL="0" marR="0" lvl="0" indent="0" algn="just" defTabSz="914400" rtl="0" eaLnBrk="0" fontAlgn="base" latinLnBrk="0" hangingPunct="0">
              <a:lnSpc>
                <a:spcPct val="100000"/>
              </a:lnSpc>
              <a:spcBef>
                <a:spcPct val="0"/>
              </a:spcBef>
              <a:spcAft>
                <a:spcPct val="0"/>
              </a:spcAft>
              <a:buClrTx/>
              <a:buSzTx/>
              <a:buFontTx/>
              <a:buChar char="•"/>
              <a:tabLst>
                <a:tab pos="409575" algn="l"/>
                <a:tab pos="539750" algn="l"/>
              </a:tabLst>
            </a:pPr>
            <a:endParaRPr kumimoji="0" lang="el-GR"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09575" algn="l"/>
                <a:tab pos="539750" algn="l"/>
              </a:tabLst>
            </a:pPr>
            <a:r>
              <a:rPr kumimoji="0" lang="el-GR"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Η </a:t>
            </a:r>
            <a:r>
              <a:rPr kumimoji="0" lang="el-GR" sz="3200" b="0" i="0" u="none" strike="noStrike" cap="none" normalizeH="0" baseline="0" dirty="0" smtClean="0">
                <a:ln>
                  <a:noFill/>
                </a:ln>
                <a:solidFill>
                  <a:srgbClr val="CC00CC"/>
                </a:solidFill>
                <a:effectLst/>
                <a:latin typeface="Arial" pitchFamily="34" charset="0"/>
                <a:ea typeface="Times New Roman" pitchFamily="18" charset="0"/>
                <a:cs typeface="Arial" pitchFamily="34" charset="0"/>
              </a:rPr>
              <a:t>Φαγοκυττάρωση.</a:t>
            </a:r>
            <a:r>
              <a:rPr kumimoji="0" lang="el-GR" sz="2800" b="0" i="0" u="none" strike="noStrike" cap="none" normalizeH="0" baseline="0" dirty="0" smtClean="0">
                <a:ln>
                  <a:noFill/>
                </a:ln>
                <a:solidFill>
                  <a:srgbClr val="CC00CC"/>
                </a:solidFill>
                <a:effectLst/>
                <a:latin typeface="Arial" pitchFamily="34" charset="0"/>
                <a:ea typeface="Times New Roman" pitchFamily="18" charset="0"/>
                <a:cs typeface="Arial" pitchFamily="34" charset="0"/>
              </a:rPr>
              <a:t> </a:t>
            </a:r>
            <a:endParaRPr kumimoji="0" lang="el-GR" sz="2800" b="0" i="0" u="none" strike="noStrike" cap="none" normalizeH="0" baseline="0" dirty="0" smtClean="0">
              <a:ln>
                <a:noFill/>
              </a:ln>
              <a:solidFill>
                <a:srgbClr val="CC00CC"/>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l-GR" sz="3600" dirty="0" smtClean="0"/>
              <a:t>Η </a:t>
            </a:r>
            <a:r>
              <a:rPr lang="el-GR" sz="3600" i="1" u="sng" dirty="0" smtClean="0"/>
              <a:t>ανοσολογική απάντηση</a:t>
            </a:r>
            <a:endParaRPr lang="el-GR" sz="3600" dirty="0"/>
          </a:p>
        </p:txBody>
      </p:sp>
      <p:sp>
        <p:nvSpPr>
          <p:cNvPr id="3" name="2 - Θέση περιεχομένου"/>
          <p:cNvSpPr>
            <a:spLocks noGrp="1"/>
          </p:cNvSpPr>
          <p:nvPr>
            <p:ph idx="1"/>
          </p:nvPr>
        </p:nvSpPr>
        <p:spPr>
          <a:xfrm>
            <a:off x="0" y="548680"/>
            <a:ext cx="9144000" cy="6309320"/>
          </a:xfr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r>
              <a:rPr lang="el-GR" sz="5100" b="1" dirty="0" smtClean="0"/>
              <a:t>Η </a:t>
            </a:r>
            <a:r>
              <a:rPr lang="el-GR" sz="5100" b="1" i="1" u="sng" dirty="0"/>
              <a:t>ανοσολογική </a:t>
            </a:r>
            <a:r>
              <a:rPr lang="el-GR" sz="5100" b="1" i="1" u="sng" dirty="0" smtClean="0"/>
              <a:t>απάντηση</a:t>
            </a:r>
            <a:r>
              <a:rPr lang="el-GR" sz="5100" b="1" dirty="0" smtClean="0"/>
              <a:t>:</a:t>
            </a:r>
          </a:p>
          <a:p>
            <a:pPr>
              <a:buNone/>
            </a:pPr>
            <a:r>
              <a:rPr lang="el-GR" sz="6000" dirty="0" smtClean="0"/>
              <a:t>   Η αντίδραση του ανοσοβιολογικού μας συστήματος στην είσοδο κάθε αντιγόνου συνιστά την ανοσοβιολογική απόκριση.</a:t>
            </a:r>
          </a:p>
          <a:p>
            <a:pPr>
              <a:buNone/>
            </a:pPr>
            <a:r>
              <a:rPr lang="el-GR" sz="5100" dirty="0" smtClean="0"/>
              <a:t>                </a:t>
            </a:r>
          </a:p>
          <a:p>
            <a:r>
              <a:rPr lang="el-GR" sz="5100" b="1" dirty="0" smtClean="0"/>
              <a:t>Τι είναι το συμπλήρωμα και ποιος είναι ο ρόλος του;</a:t>
            </a:r>
            <a:endParaRPr lang="el-GR" sz="5100" dirty="0" smtClean="0"/>
          </a:p>
          <a:p>
            <a:pPr>
              <a:buNone/>
            </a:pPr>
            <a:r>
              <a:rPr lang="el-GR" sz="5100" dirty="0" smtClean="0"/>
              <a:t>Πρόκειται για ομάδα </a:t>
            </a:r>
            <a:r>
              <a:rPr lang="el-GR" sz="5100" u="sng" dirty="0" smtClean="0"/>
              <a:t>είκοσι πρωτεϊνών </a:t>
            </a:r>
            <a:r>
              <a:rPr lang="el-GR" sz="5100" dirty="0" smtClean="0"/>
              <a:t>στον ορό του αίματος με </a:t>
            </a:r>
            <a:r>
              <a:rPr lang="el-GR" sz="5100" dirty="0" err="1" smtClean="0"/>
              <a:t>αντιμικροβιακή</a:t>
            </a:r>
            <a:r>
              <a:rPr lang="el-GR" sz="5100" dirty="0" smtClean="0"/>
              <a:t> δράση. </a:t>
            </a:r>
          </a:p>
          <a:p>
            <a:r>
              <a:rPr lang="el-GR" sz="5100" b="1" dirty="0" smtClean="0"/>
              <a:t>Τι είναι η </a:t>
            </a:r>
            <a:r>
              <a:rPr lang="el-GR" sz="5100" b="1" dirty="0" err="1" smtClean="0"/>
              <a:t>προπερδίνη</a:t>
            </a:r>
            <a:r>
              <a:rPr lang="el-GR" sz="5100" b="1" dirty="0" smtClean="0"/>
              <a:t> και ποιος είναι ο ρόλος της στην άμυνα του ανθρώπινου οργανισμού;</a:t>
            </a:r>
            <a:endParaRPr lang="el-GR" sz="5100" dirty="0" smtClean="0"/>
          </a:p>
          <a:p>
            <a:pPr>
              <a:buNone/>
            </a:pPr>
            <a:r>
              <a:rPr lang="el-GR" sz="5100" dirty="0" smtClean="0"/>
              <a:t>Είναι μια ομάδα </a:t>
            </a:r>
            <a:r>
              <a:rPr lang="el-GR" sz="5100" u="sng" dirty="0" smtClean="0"/>
              <a:t>τριών πρωτεϊνών </a:t>
            </a:r>
            <a:r>
              <a:rPr lang="el-GR" sz="5100" dirty="0" smtClean="0"/>
              <a:t>στον ορό του αίματος που δρα σε συνδυασμό με τις πρωτεΐνες του συμπληρώματος για την καταστροφή των μικροβίων. </a:t>
            </a:r>
          </a:p>
          <a:p>
            <a:pPr>
              <a:buNone/>
            </a:pPr>
            <a:endParaRPr lang="el-GR" sz="5100" dirty="0" smtClean="0"/>
          </a:p>
          <a:p>
            <a:pPr>
              <a:buNone/>
            </a:pPr>
            <a:endParaRPr lang="el-GR" sz="3600" dirty="0"/>
          </a:p>
          <a:p>
            <a:pPr>
              <a:buNone/>
            </a:pPr>
            <a:r>
              <a:rPr lang="el-GR" sz="3600" dirty="0"/>
              <a:t> </a:t>
            </a:r>
          </a:p>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08818"/>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l-GR" dirty="0" smtClean="0">
                <a:solidFill>
                  <a:schemeClr val="bg1"/>
                </a:solidFill>
              </a:rPr>
              <a:t/>
            </a:r>
            <a:br>
              <a:rPr lang="el-GR" dirty="0" smtClean="0">
                <a:solidFill>
                  <a:schemeClr val="bg1"/>
                </a:solidFill>
              </a:rPr>
            </a:br>
            <a:r>
              <a:rPr lang="el-GR" dirty="0" smtClean="0">
                <a:solidFill>
                  <a:schemeClr val="bg1"/>
                </a:solidFill>
              </a:rPr>
              <a:t>Αντισώματα</a:t>
            </a:r>
            <a:br>
              <a:rPr lang="el-GR" dirty="0" smtClean="0">
                <a:solidFill>
                  <a:schemeClr val="bg1"/>
                </a:solidFill>
              </a:rPr>
            </a:br>
            <a:endParaRPr lang="el-GR" dirty="0">
              <a:solidFill>
                <a:schemeClr val="bg1"/>
              </a:solidFill>
            </a:endParaRPr>
          </a:p>
        </p:txBody>
      </p:sp>
      <p:sp>
        <p:nvSpPr>
          <p:cNvPr id="3" name="2 - Θέση περιεχομένου"/>
          <p:cNvSpPr>
            <a:spLocks noGrp="1"/>
          </p:cNvSpPr>
          <p:nvPr>
            <p:ph idx="1"/>
          </p:nvPr>
        </p:nvSpPr>
        <p:spPr>
          <a:xfrm>
            <a:off x="0" y="548680"/>
            <a:ext cx="9144000" cy="6309320"/>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buNone/>
            </a:pPr>
            <a:r>
              <a:rPr lang="el-GR" dirty="0" smtClean="0"/>
              <a:t> </a:t>
            </a:r>
            <a:r>
              <a:rPr lang="el-GR" dirty="0" smtClean="0">
                <a:solidFill>
                  <a:schemeClr val="bg1"/>
                </a:solidFill>
              </a:rPr>
              <a:t>είναι </a:t>
            </a:r>
            <a:r>
              <a:rPr lang="el-GR" u="sng" dirty="0" smtClean="0">
                <a:solidFill>
                  <a:schemeClr val="bg1"/>
                </a:solidFill>
              </a:rPr>
              <a:t>ουσίες που παράγει </a:t>
            </a:r>
            <a:r>
              <a:rPr lang="el-GR" dirty="0" smtClean="0">
                <a:solidFill>
                  <a:schemeClr val="bg1"/>
                </a:solidFill>
              </a:rPr>
              <a:t>ο οργανισμός όταν διεγερθεί από ένα αντιγόνο. Έχουν την ιδιότητα να αντιδρούν ειδικά με το αντιγόνο που προκάλεσε την παραγωγή του.</a:t>
            </a:r>
          </a:p>
          <a:p>
            <a:pPr>
              <a:buNone/>
            </a:pPr>
            <a:r>
              <a:rPr lang="el-GR" dirty="0" smtClean="0">
                <a:solidFill>
                  <a:schemeClr val="bg1"/>
                </a:solidFill>
              </a:rPr>
              <a:t>Είναι </a:t>
            </a:r>
            <a:r>
              <a:rPr lang="el-GR" u="sng" dirty="0" smtClean="0">
                <a:solidFill>
                  <a:schemeClr val="bg1"/>
                </a:solidFill>
              </a:rPr>
              <a:t>πρωτεΐνες,</a:t>
            </a:r>
            <a:r>
              <a:rPr lang="el-GR" dirty="0" smtClean="0">
                <a:solidFill>
                  <a:schemeClr val="bg1"/>
                </a:solidFill>
              </a:rPr>
              <a:t> ανήκουν στις </a:t>
            </a:r>
            <a:r>
              <a:rPr lang="el-GR" u="sng" dirty="0" err="1" smtClean="0">
                <a:solidFill>
                  <a:schemeClr val="bg1"/>
                </a:solidFill>
              </a:rPr>
              <a:t>σφαιρίνες</a:t>
            </a:r>
            <a:r>
              <a:rPr lang="el-GR" dirty="0" smtClean="0">
                <a:solidFill>
                  <a:schemeClr val="bg1"/>
                </a:solidFill>
              </a:rPr>
              <a:t> και φέρονται με το όνομα </a:t>
            </a:r>
            <a:r>
              <a:rPr lang="el-GR" b="1" dirty="0" err="1" smtClean="0">
                <a:solidFill>
                  <a:schemeClr val="bg1"/>
                </a:solidFill>
              </a:rPr>
              <a:t>ανοσοσφαιρίνες</a:t>
            </a:r>
            <a:r>
              <a:rPr lang="el-GR" b="1" dirty="0" smtClean="0">
                <a:solidFill>
                  <a:schemeClr val="bg1"/>
                </a:solidFill>
              </a:rPr>
              <a:t> (</a:t>
            </a:r>
            <a:r>
              <a:rPr lang="en-US" b="1" dirty="0" err="1" smtClean="0">
                <a:solidFill>
                  <a:schemeClr val="bg1"/>
                </a:solidFill>
              </a:rPr>
              <a:t>Ig</a:t>
            </a:r>
            <a:r>
              <a:rPr lang="en-US" b="1" dirty="0" smtClean="0">
                <a:solidFill>
                  <a:schemeClr val="bg1"/>
                </a:solidFill>
              </a:rPr>
              <a:t>). </a:t>
            </a:r>
            <a:r>
              <a:rPr lang="el-GR" dirty="0" smtClean="0">
                <a:solidFill>
                  <a:schemeClr val="bg1"/>
                </a:solidFill>
              </a:rPr>
              <a:t>Στον άνθρωπο διακρίνονται 5 τάξεις </a:t>
            </a:r>
            <a:r>
              <a:rPr lang="el-GR" dirty="0" err="1" smtClean="0">
                <a:solidFill>
                  <a:schemeClr val="bg1"/>
                </a:solidFill>
              </a:rPr>
              <a:t>ανοσοσφαιρών</a:t>
            </a:r>
            <a:r>
              <a:rPr lang="el-GR" dirty="0" smtClean="0">
                <a:solidFill>
                  <a:schemeClr val="bg1"/>
                </a:solidFill>
              </a:rPr>
              <a:t>, οι:</a:t>
            </a:r>
            <a:endParaRPr lang="en-US" dirty="0" smtClean="0">
              <a:solidFill>
                <a:schemeClr val="bg1"/>
              </a:solidFill>
            </a:endParaRPr>
          </a:p>
          <a:p>
            <a:r>
              <a:rPr lang="en-US" dirty="0" err="1" smtClean="0">
                <a:solidFill>
                  <a:schemeClr val="bg1"/>
                </a:solidFill>
              </a:rPr>
              <a:t>IgG</a:t>
            </a:r>
            <a:r>
              <a:rPr lang="en-US" dirty="0" smtClean="0">
                <a:solidFill>
                  <a:schemeClr val="bg1"/>
                </a:solidFill>
              </a:rPr>
              <a:t>, </a:t>
            </a:r>
            <a:r>
              <a:rPr lang="el-GR" dirty="0" smtClean="0">
                <a:solidFill>
                  <a:schemeClr val="bg1"/>
                </a:solidFill>
              </a:rPr>
              <a:t>διαχέεται στον </a:t>
            </a:r>
            <a:r>
              <a:rPr lang="el-GR" dirty="0" err="1" smtClean="0">
                <a:solidFill>
                  <a:schemeClr val="bg1"/>
                </a:solidFill>
              </a:rPr>
              <a:t>εξωαγγειακό</a:t>
            </a:r>
            <a:r>
              <a:rPr lang="el-GR" dirty="0" smtClean="0">
                <a:solidFill>
                  <a:schemeClr val="bg1"/>
                </a:solidFill>
              </a:rPr>
              <a:t> χώρο, εξουδετερώνει τις τοξίνες των μικροβίων/ φαγοκυττάρωση (δρα ως </a:t>
            </a:r>
            <a:r>
              <a:rPr lang="el-GR" dirty="0" err="1" smtClean="0">
                <a:solidFill>
                  <a:schemeClr val="bg1"/>
                </a:solidFill>
              </a:rPr>
              <a:t>οψωνίνη</a:t>
            </a:r>
            <a:r>
              <a:rPr lang="el-GR" dirty="0" smtClean="0">
                <a:solidFill>
                  <a:schemeClr val="bg1"/>
                </a:solidFill>
              </a:rPr>
              <a:t> και συνδέει το συμπλήρωμα με το </a:t>
            </a:r>
            <a:r>
              <a:rPr lang="en-US" dirty="0" err="1" smtClean="0">
                <a:solidFill>
                  <a:schemeClr val="bg1"/>
                </a:solidFill>
              </a:rPr>
              <a:t>fc</a:t>
            </a:r>
            <a:r>
              <a:rPr lang="en-US" dirty="0" smtClean="0">
                <a:solidFill>
                  <a:schemeClr val="bg1"/>
                </a:solidFill>
              </a:rPr>
              <a:t> </a:t>
            </a:r>
            <a:r>
              <a:rPr lang="el-GR" dirty="0" smtClean="0">
                <a:solidFill>
                  <a:schemeClr val="bg1"/>
                </a:solidFill>
              </a:rPr>
              <a:t>κλάσμα της) /</a:t>
            </a:r>
            <a:r>
              <a:rPr lang="en-US" dirty="0" smtClean="0">
                <a:solidFill>
                  <a:schemeClr val="bg1"/>
                </a:solidFill>
              </a:rPr>
              <a:t> </a:t>
            </a:r>
            <a:r>
              <a:rPr lang="el-GR" dirty="0" smtClean="0">
                <a:solidFill>
                  <a:schemeClr val="bg1"/>
                </a:solidFill>
              </a:rPr>
              <a:t>μέσω του πλακούντα προστατεύει τα βρέφη από τα μικρόβια τους πρώτους μήνες της ζωής τους. Με την πάροδο του χρόνου ερεθίζονται από τα </a:t>
            </a:r>
            <a:r>
              <a:rPr lang="el-GR" dirty="0" err="1" smtClean="0">
                <a:solidFill>
                  <a:schemeClr val="bg1"/>
                </a:solidFill>
              </a:rPr>
              <a:t>ατιγόνα</a:t>
            </a:r>
            <a:r>
              <a:rPr lang="el-GR" dirty="0" smtClean="0">
                <a:solidFill>
                  <a:schemeClr val="bg1"/>
                </a:solidFill>
              </a:rPr>
              <a:t> του περιβάλλοντος και παράγουν τα δικά τους.</a:t>
            </a:r>
            <a:endParaRPr lang="en-US" dirty="0" smtClean="0">
              <a:solidFill>
                <a:schemeClr val="bg1"/>
              </a:solidFill>
            </a:endParaRPr>
          </a:p>
          <a:p>
            <a:r>
              <a:rPr lang="en-US" dirty="0" err="1" smtClean="0">
                <a:solidFill>
                  <a:schemeClr val="bg1"/>
                </a:solidFill>
              </a:rPr>
              <a:t>IgM</a:t>
            </a:r>
            <a:r>
              <a:rPr lang="en-US" dirty="0" smtClean="0">
                <a:solidFill>
                  <a:schemeClr val="bg1"/>
                </a:solidFill>
              </a:rPr>
              <a:t>,</a:t>
            </a:r>
            <a:r>
              <a:rPr lang="el-GR" dirty="0" smtClean="0">
                <a:solidFill>
                  <a:schemeClr val="bg1"/>
                </a:solidFill>
              </a:rPr>
              <a:t> άμυνα του οργανισμού εναντίον των λοιμώξεων</a:t>
            </a:r>
            <a:endParaRPr lang="en-US" dirty="0" smtClean="0">
              <a:solidFill>
                <a:schemeClr val="bg1"/>
              </a:solidFill>
            </a:endParaRPr>
          </a:p>
          <a:p>
            <a:r>
              <a:rPr lang="en-US" dirty="0" err="1" smtClean="0">
                <a:solidFill>
                  <a:schemeClr val="bg1"/>
                </a:solidFill>
              </a:rPr>
              <a:t>IgA</a:t>
            </a:r>
            <a:r>
              <a:rPr lang="en-US" dirty="0" smtClean="0">
                <a:solidFill>
                  <a:schemeClr val="bg1"/>
                </a:solidFill>
              </a:rPr>
              <a:t>,</a:t>
            </a:r>
            <a:r>
              <a:rPr lang="el-GR" dirty="0" smtClean="0">
                <a:solidFill>
                  <a:schemeClr val="bg1"/>
                </a:solidFill>
              </a:rPr>
              <a:t> βρίσκεται στις εκκρίσεις (σάλιο, δάκρυα, ιδρώτας </a:t>
            </a:r>
            <a:r>
              <a:rPr lang="el-GR" dirty="0" err="1" smtClean="0">
                <a:solidFill>
                  <a:schemeClr val="bg1"/>
                </a:solidFill>
              </a:rPr>
              <a:t>κά</a:t>
            </a:r>
            <a:r>
              <a:rPr lang="el-GR" dirty="0" smtClean="0">
                <a:solidFill>
                  <a:schemeClr val="bg1"/>
                </a:solidFill>
              </a:rPr>
              <a:t>.)</a:t>
            </a:r>
            <a:endParaRPr lang="en-US" dirty="0" smtClean="0">
              <a:solidFill>
                <a:schemeClr val="bg1"/>
              </a:solidFill>
            </a:endParaRPr>
          </a:p>
          <a:p>
            <a:r>
              <a:rPr lang="en-US" dirty="0" err="1" smtClean="0">
                <a:solidFill>
                  <a:schemeClr val="bg1"/>
                </a:solidFill>
              </a:rPr>
              <a:t>IgE</a:t>
            </a:r>
            <a:r>
              <a:rPr lang="en-US" dirty="0" smtClean="0">
                <a:solidFill>
                  <a:schemeClr val="bg1"/>
                </a:solidFill>
              </a:rPr>
              <a:t>, </a:t>
            </a:r>
            <a:r>
              <a:rPr lang="el-GR" dirty="0" smtClean="0">
                <a:solidFill>
                  <a:schemeClr val="bg1"/>
                </a:solidFill>
              </a:rPr>
              <a:t>παραγωγή </a:t>
            </a:r>
            <a:r>
              <a:rPr lang="el-GR" dirty="0" err="1" smtClean="0">
                <a:solidFill>
                  <a:schemeClr val="bg1"/>
                </a:solidFill>
              </a:rPr>
              <a:t>ισταμίνης</a:t>
            </a:r>
            <a:r>
              <a:rPr lang="el-GR" dirty="0" smtClean="0">
                <a:solidFill>
                  <a:schemeClr val="bg1"/>
                </a:solidFill>
              </a:rPr>
              <a:t>, δρουν: αγγεία, νεύρα, μυς και προκαλούν συμπτώματα αλλεργίας</a:t>
            </a:r>
            <a:endParaRPr lang="en-US" dirty="0" smtClean="0">
              <a:solidFill>
                <a:schemeClr val="bg1"/>
              </a:solidFill>
            </a:endParaRPr>
          </a:p>
          <a:p>
            <a:r>
              <a:rPr lang="en-US" dirty="0" err="1" smtClean="0">
                <a:solidFill>
                  <a:schemeClr val="bg1"/>
                </a:solidFill>
              </a:rPr>
              <a:t>IgD</a:t>
            </a:r>
            <a:r>
              <a:rPr lang="el-GR" dirty="0" smtClean="0">
                <a:solidFill>
                  <a:schemeClr val="bg1"/>
                </a:solidFill>
              </a:rPr>
              <a:t>, μικρό ποσοστό στο αίμα, δεν γνωρίζουμε πολλά για τη βιολογική τους δράση. </a:t>
            </a:r>
            <a:endParaRPr lang="el-GR" b="1"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2776"/>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l-GR" b="1" i="1" u="sng" dirty="0"/>
              <a:t>Η </a:t>
            </a:r>
            <a:r>
              <a:rPr lang="el-GR" b="1" i="1" u="sng" dirty="0" smtClean="0"/>
              <a:t>εκκριτική</a:t>
            </a:r>
            <a:r>
              <a:rPr lang="en-US" b="1" i="1" u="sng" dirty="0" smtClean="0"/>
              <a:t> </a:t>
            </a:r>
            <a:r>
              <a:rPr lang="el-GR" b="1" i="1" u="sng" dirty="0" err="1" smtClean="0"/>
              <a:t>ανοσοσφαιρίνη</a:t>
            </a:r>
            <a:r>
              <a:rPr lang="el-GR" b="1" i="1" u="sng" dirty="0" smtClean="0"/>
              <a:t> </a:t>
            </a:r>
            <a:r>
              <a:rPr lang="el-GR" b="1" i="1" u="sng" dirty="0" err="1" smtClean="0"/>
              <a:t>IgA</a:t>
            </a:r>
            <a:r>
              <a:rPr lang="el-GR" b="1" i="1" u="sng" dirty="0" smtClean="0"/>
              <a:t> </a:t>
            </a:r>
            <a:r>
              <a:rPr lang="el-GR" b="1" i="1" u="sng" dirty="0"/>
              <a:t>(</a:t>
            </a:r>
            <a:r>
              <a:rPr lang="en-US" b="1" i="1" u="sng" dirty="0" err="1"/>
              <a:t>secretory</a:t>
            </a:r>
            <a:r>
              <a:rPr lang="el-GR" b="1" i="1" u="sng" dirty="0"/>
              <a:t> ή </a:t>
            </a:r>
            <a:r>
              <a:rPr lang="el-GR" b="1" i="1" u="sng" dirty="0" err="1"/>
              <a:t>sIgA</a:t>
            </a:r>
            <a:r>
              <a:rPr lang="el-GR" b="1" i="1" u="sng" dirty="0"/>
              <a:t>)</a:t>
            </a:r>
            <a:endParaRPr lang="el-GR" dirty="0"/>
          </a:p>
        </p:txBody>
      </p:sp>
      <p:sp>
        <p:nvSpPr>
          <p:cNvPr id="3" name="2 - Θέση περιεχομένου"/>
          <p:cNvSpPr>
            <a:spLocks noGrp="1"/>
          </p:cNvSpPr>
          <p:nvPr>
            <p:ph idx="1"/>
          </p:nvPr>
        </p:nvSpPr>
        <p:spPr>
          <a:xfrm>
            <a:off x="0" y="1412776"/>
            <a:ext cx="9144000" cy="5445224"/>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buNone/>
            </a:pPr>
            <a:r>
              <a:rPr lang="en-US" dirty="0" smtClean="0"/>
              <a:t>A</a:t>
            </a:r>
            <a:r>
              <a:rPr lang="el-GR" dirty="0" err="1" smtClean="0"/>
              <a:t>ποτελεί</a:t>
            </a:r>
            <a:r>
              <a:rPr lang="el-GR" dirty="0" smtClean="0"/>
              <a:t> </a:t>
            </a:r>
            <a:r>
              <a:rPr lang="el-GR" dirty="0"/>
              <a:t>κύριο </a:t>
            </a:r>
            <a:r>
              <a:rPr lang="el-GR" u="sng" dirty="0">
                <a:solidFill>
                  <a:srgbClr val="CC00CC"/>
                </a:solidFill>
              </a:rPr>
              <a:t>παράγοντα</a:t>
            </a:r>
            <a:r>
              <a:rPr lang="el-GR" u="sng" dirty="0"/>
              <a:t> </a:t>
            </a:r>
            <a:r>
              <a:rPr lang="el-GR" dirty="0"/>
              <a:t>έναντι </a:t>
            </a:r>
            <a:r>
              <a:rPr lang="el-GR" dirty="0" smtClean="0"/>
              <a:t>μικροβίων</a:t>
            </a:r>
            <a:r>
              <a:rPr lang="el-GR" dirty="0"/>
              <a:t> στους βλεννογόνους του εντέρου κ.α. </a:t>
            </a:r>
            <a:endParaRPr lang="el-GR" dirty="0" smtClean="0"/>
          </a:p>
          <a:p>
            <a:pPr>
              <a:buNone/>
            </a:pPr>
            <a:r>
              <a:rPr lang="el-GR" dirty="0" smtClean="0"/>
              <a:t>Μετά </a:t>
            </a:r>
            <a:r>
              <a:rPr lang="el-GR" dirty="0"/>
              <a:t>τοπικό </a:t>
            </a:r>
            <a:r>
              <a:rPr lang="el-GR" dirty="0" err="1"/>
              <a:t>αντιγονικό</a:t>
            </a:r>
            <a:r>
              <a:rPr lang="el-GR" dirty="0"/>
              <a:t> ερεθισμό, ειδικά κύτταρα του βλεννογόνου παραλαμβάνουν τα αντιγόνα και τα «παρουσιάζουν» στα λεμφοκύτταρα. </a:t>
            </a:r>
            <a:endParaRPr lang="el-GR" dirty="0" smtClean="0"/>
          </a:p>
          <a:p>
            <a:pPr>
              <a:buNone/>
            </a:pPr>
            <a:r>
              <a:rPr lang="el-GR" dirty="0" smtClean="0"/>
              <a:t>Τα </a:t>
            </a:r>
            <a:r>
              <a:rPr lang="el-GR" dirty="0"/>
              <a:t>Β-λεμφοκύτταρα παράγουν </a:t>
            </a:r>
            <a:r>
              <a:rPr lang="en-US" dirty="0"/>
              <a:t>s</a:t>
            </a:r>
            <a:r>
              <a:rPr lang="el-GR" dirty="0"/>
              <a:t>Ι</a:t>
            </a:r>
            <a:r>
              <a:rPr lang="en-US" dirty="0" err="1"/>
              <a:t>gA</a:t>
            </a:r>
            <a:r>
              <a:rPr lang="el-GR" dirty="0"/>
              <a:t> που </a:t>
            </a:r>
            <a:r>
              <a:rPr lang="el-GR" u="sng" dirty="0"/>
              <a:t>αδρανοποιεί</a:t>
            </a:r>
            <a:r>
              <a:rPr lang="el-GR" dirty="0"/>
              <a:t>  τους </a:t>
            </a:r>
            <a:r>
              <a:rPr lang="el-GR" u="sng" dirty="0"/>
              <a:t>ιούς</a:t>
            </a:r>
            <a:r>
              <a:rPr lang="el-GR" dirty="0"/>
              <a:t>, </a:t>
            </a:r>
            <a:r>
              <a:rPr lang="el-GR" u="sng" dirty="0"/>
              <a:t>βακτήρια </a:t>
            </a:r>
            <a:r>
              <a:rPr lang="el-GR" dirty="0"/>
              <a:t>και διάφορα </a:t>
            </a:r>
            <a:r>
              <a:rPr lang="el-GR" u="sng" dirty="0"/>
              <a:t>αντιγόνα </a:t>
            </a:r>
            <a:r>
              <a:rPr lang="el-GR" dirty="0"/>
              <a:t>ώστε αυτά να μην εισέρχονται στους βλεννογόνους</a:t>
            </a:r>
            <a:r>
              <a:rPr lang="el-GR" dirty="0" smtClean="0"/>
              <a:t>. Προστατεύει τις περιοχές των εκκρίσεων από τις λοιμώξεις.</a:t>
            </a:r>
            <a:endParaRPr lang="el-GR" dirty="0"/>
          </a:p>
          <a:p>
            <a:pPr>
              <a:buNone/>
            </a:pPr>
            <a:r>
              <a:rPr lang="el-GR" dirty="0"/>
              <a:t> </a:t>
            </a:r>
          </a:p>
          <a:p>
            <a:pPr>
              <a:buNone/>
            </a:pP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l-GR" sz="3200" b="1" i="1" u="sng" dirty="0"/>
              <a:t>Το σύστημα του συμπληρώματος</a:t>
            </a:r>
            <a:endParaRPr lang="el-GR" sz="3200" dirty="0"/>
          </a:p>
        </p:txBody>
      </p:sp>
      <p:sp>
        <p:nvSpPr>
          <p:cNvPr id="3" name="2 - Θέση περιεχομένου"/>
          <p:cNvSpPr>
            <a:spLocks noGrp="1"/>
          </p:cNvSpPr>
          <p:nvPr>
            <p:ph idx="1"/>
          </p:nvPr>
        </p:nvSpPr>
        <p:spPr>
          <a:xfrm>
            <a:off x="0" y="836712"/>
            <a:ext cx="9144000" cy="602128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buNone/>
            </a:pPr>
            <a:r>
              <a:rPr lang="en-US" dirty="0" smtClean="0">
                <a:solidFill>
                  <a:srgbClr val="CC00CC"/>
                </a:solidFill>
              </a:rPr>
              <a:t>E</a:t>
            </a:r>
            <a:r>
              <a:rPr lang="el-GR" dirty="0" err="1" smtClean="0">
                <a:solidFill>
                  <a:srgbClr val="CC00CC"/>
                </a:solidFill>
              </a:rPr>
              <a:t>ίναι</a:t>
            </a:r>
            <a:r>
              <a:rPr lang="el-GR" dirty="0" smtClean="0">
                <a:solidFill>
                  <a:srgbClr val="CC00CC"/>
                </a:solidFill>
              </a:rPr>
              <a:t> </a:t>
            </a:r>
            <a:r>
              <a:rPr lang="el-GR" dirty="0">
                <a:solidFill>
                  <a:srgbClr val="CC00CC"/>
                </a:solidFill>
              </a:rPr>
              <a:t>ένα σύστημα </a:t>
            </a:r>
            <a:r>
              <a:rPr lang="el-GR" dirty="0" smtClean="0">
                <a:solidFill>
                  <a:srgbClr val="CC00CC"/>
                </a:solidFill>
              </a:rPr>
              <a:t>9 </a:t>
            </a:r>
            <a:r>
              <a:rPr lang="el-GR" u="sng" dirty="0" smtClean="0">
                <a:solidFill>
                  <a:srgbClr val="CC00CC"/>
                </a:solidFill>
              </a:rPr>
              <a:t>παραγόντων</a:t>
            </a:r>
            <a:r>
              <a:rPr lang="el-GR" dirty="0" smtClean="0">
                <a:solidFill>
                  <a:srgbClr val="CC00CC"/>
                </a:solidFill>
              </a:rPr>
              <a:t> </a:t>
            </a:r>
            <a:r>
              <a:rPr lang="el-GR" dirty="0">
                <a:solidFill>
                  <a:srgbClr val="CC00CC"/>
                </a:solidFill>
              </a:rPr>
              <a:t>(πρωτεϊνών) </a:t>
            </a:r>
            <a:r>
              <a:rPr lang="el-GR" dirty="0" smtClean="0">
                <a:solidFill>
                  <a:srgbClr val="CC00CC"/>
                </a:solidFill>
              </a:rPr>
              <a:t>του ορού του αίματος που </a:t>
            </a:r>
            <a:r>
              <a:rPr lang="el-GR" dirty="0">
                <a:solidFill>
                  <a:srgbClr val="CC00CC"/>
                </a:solidFill>
              </a:rPr>
              <a:t>ενεργοποιούνται </a:t>
            </a:r>
            <a:r>
              <a:rPr lang="el-GR" dirty="0" smtClean="0">
                <a:solidFill>
                  <a:srgbClr val="CC00CC"/>
                </a:solidFill>
              </a:rPr>
              <a:t>διαδοχικά και συμβάλλουν στην άμυνα του </a:t>
            </a:r>
            <a:r>
              <a:rPr lang="el-GR" dirty="0" err="1" smtClean="0">
                <a:solidFill>
                  <a:srgbClr val="CC00CC"/>
                </a:solidFill>
              </a:rPr>
              <a:t>οργανισμούεναντίον</a:t>
            </a:r>
            <a:r>
              <a:rPr lang="el-GR" dirty="0" smtClean="0">
                <a:solidFill>
                  <a:srgbClr val="CC00CC"/>
                </a:solidFill>
              </a:rPr>
              <a:t> των λοιμώξεων.</a:t>
            </a:r>
          </a:p>
          <a:p>
            <a:pPr>
              <a:buNone/>
            </a:pPr>
            <a:r>
              <a:rPr lang="el-GR" dirty="0" smtClean="0"/>
              <a:t> </a:t>
            </a:r>
            <a:r>
              <a:rPr lang="el-GR" dirty="0"/>
              <a:t>Κατά την</a:t>
            </a:r>
            <a:r>
              <a:rPr lang="el-GR" u="sng" dirty="0"/>
              <a:t> κλασική οδό</a:t>
            </a:r>
            <a:r>
              <a:rPr lang="el-GR" dirty="0"/>
              <a:t> (ειδική ανοσία), γίνεται ένωση του </a:t>
            </a:r>
            <a:r>
              <a:rPr lang="en-US" dirty="0" err="1"/>
              <a:t>Fc</a:t>
            </a:r>
            <a:r>
              <a:rPr lang="el-GR" dirty="0"/>
              <a:t> κλάσματος αντισώματος (που έχει σχηματίσει σύμπλεγμα με αντιγόνο) με τον πρώτο παράγοντα </a:t>
            </a:r>
            <a:r>
              <a:rPr lang="en-US" dirty="0"/>
              <a:t>C</a:t>
            </a:r>
            <a:r>
              <a:rPr lang="el-GR" dirty="0"/>
              <a:t>1. Όταν διαδοχικά ενεργοποιηθεί το </a:t>
            </a:r>
            <a:r>
              <a:rPr lang="en-US" dirty="0"/>
              <a:t>C</a:t>
            </a:r>
            <a:r>
              <a:rPr lang="el-GR" dirty="0"/>
              <a:t>3, σχηματίζεται το </a:t>
            </a:r>
            <a:r>
              <a:rPr lang="en-US" dirty="0"/>
              <a:t>C</a:t>
            </a:r>
            <a:r>
              <a:rPr lang="el-GR" dirty="0"/>
              <a:t>3</a:t>
            </a:r>
            <a:r>
              <a:rPr lang="en-US" dirty="0"/>
              <a:t>b</a:t>
            </a:r>
            <a:r>
              <a:rPr lang="el-GR" dirty="0"/>
              <a:t> που συνδέεται με τις </a:t>
            </a:r>
            <a:r>
              <a:rPr lang="el-GR" dirty="0" err="1"/>
              <a:t>βακτηριακές</a:t>
            </a:r>
            <a:r>
              <a:rPr lang="el-GR" dirty="0"/>
              <a:t> μεμβράνες. </a:t>
            </a:r>
            <a:endParaRPr lang="el-GR" dirty="0" smtClean="0"/>
          </a:p>
          <a:p>
            <a:pPr>
              <a:buNone/>
            </a:pPr>
            <a:r>
              <a:rPr lang="el-GR" dirty="0" smtClean="0"/>
              <a:t>Τα </a:t>
            </a:r>
            <a:r>
              <a:rPr lang="el-GR" dirty="0"/>
              <a:t>φαγοκύτταρα έχουν υποδοχείς και για το </a:t>
            </a:r>
            <a:r>
              <a:rPr lang="en-US" dirty="0" err="1"/>
              <a:t>Fc</a:t>
            </a:r>
            <a:r>
              <a:rPr lang="el-GR" dirty="0"/>
              <a:t> και για το </a:t>
            </a:r>
            <a:r>
              <a:rPr lang="en-US" dirty="0"/>
              <a:t>C</a:t>
            </a:r>
            <a:r>
              <a:rPr lang="el-GR" dirty="0"/>
              <a:t>3</a:t>
            </a:r>
            <a:r>
              <a:rPr lang="en-US" dirty="0"/>
              <a:t>b</a:t>
            </a:r>
            <a:r>
              <a:rPr lang="el-GR" dirty="0"/>
              <a:t>, άρα η σύνδεση αντιγόνου - αντισώματος από μόνη της καθώς και η σύνδεση του αντιγόνου - αντισώματος με το </a:t>
            </a:r>
            <a:r>
              <a:rPr lang="en-US" dirty="0"/>
              <a:t>C</a:t>
            </a:r>
            <a:r>
              <a:rPr lang="el-GR" dirty="0"/>
              <a:t>3</a:t>
            </a:r>
            <a:r>
              <a:rPr lang="en-US" dirty="0"/>
              <a:t>b</a:t>
            </a:r>
            <a:r>
              <a:rPr lang="el-GR" dirty="0"/>
              <a:t> διευκολύνουν την προσήλωση του βακτηρίου στο φαγοκύτταρο και διευκολύνεται η φαγοκυττάρωση </a:t>
            </a:r>
            <a:r>
              <a:rPr lang="el-GR" dirty="0">
                <a:solidFill>
                  <a:srgbClr val="CC00CC"/>
                </a:solidFill>
              </a:rPr>
              <a:t>(</a:t>
            </a:r>
            <a:r>
              <a:rPr lang="el-GR" u="sng" dirty="0" err="1">
                <a:solidFill>
                  <a:srgbClr val="CC00CC"/>
                </a:solidFill>
              </a:rPr>
              <a:t>οψωνινοποίηση</a:t>
            </a:r>
            <a:r>
              <a:rPr lang="el-GR" dirty="0">
                <a:solidFill>
                  <a:srgbClr val="CC00CC"/>
                </a:solidFill>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51520" y="178917"/>
            <a:ext cx="8712968" cy="627864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Αν το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αντιγονικό</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ερέθισμα είναι ισχυρό, η ενεργοποίηση οδηγεί σε </a:t>
            </a:r>
            <a:r>
              <a:rPr kumimoji="0" lang="el-GR" sz="2400" b="0" i="0" u="none" strike="noStrike" cap="none" normalizeH="0" baseline="0" dirty="0" err="1" smtClean="0">
                <a:ln>
                  <a:noFill/>
                </a:ln>
                <a:solidFill>
                  <a:srgbClr val="CC00CC"/>
                </a:solidFill>
                <a:effectLst/>
                <a:latin typeface="Arial" pitchFamily="34" charset="0"/>
                <a:ea typeface="Times New Roman" pitchFamily="18" charset="0"/>
                <a:cs typeface="Arial" pitchFamily="34" charset="0"/>
              </a:rPr>
              <a:t>πολυμοριακό</a:t>
            </a:r>
            <a:r>
              <a:rPr kumimoji="0" lang="el-GR" sz="2400" b="0" i="0" u="none" strike="noStrike" cap="none" normalizeH="0" baseline="0" dirty="0" smtClean="0">
                <a:ln>
                  <a:noFill/>
                </a:ln>
                <a:solidFill>
                  <a:srgbClr val="CC00CC"/>
                </a:solidFill>
                <a:effectLst/>
                <a:latin typeface="Arial" pitchFamily="34" charset="0"/>
                <a:ea typeface="Times New Roman" pitchFamily="18" charset="0"/>
                <a:cs typeface="Arial" pitchFamily="34" charset="0"/>
              </a:rPr>
              <a:t> σύμπλεγμα παραγόντων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(σύμπλεγμα εφόδου μεμβράνης) που </a:t>
            </a:r>
            <a:r>
              <a:rPr kumimoji="0" lang="el-GR" sz="2400" b="0" i="0" u="none" strike="noStrike" cap="none" normalizeH="0" baseline="0" dirty="0" smtClean="0">
                <a:ln>
                  <a:noFill/>
                </a:ln>
                <a:solidFill>
                  <a:srgbClr val="CC00CC"/>
                </a:solidFill>
                <a:effectLst/>
                <a:latin typeface="Arial" pitchFamily="34" charset="0"/>
                <a:ea typeface="Times New Roman" pitchFamily="18" charset="0"/>
                <a:cs typeface="Arial" pitchFamily="34" charset="0"/>
              </a:rPr>
              <a:t>καταστρέφει τη μεμβράνη των βακτηρίων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r>
              <a:rPr kumimoji="0" lang="el-GR" sz="2400" b="0" i="0"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κυτταρόλυση</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Παράγονται επίσης </a:t>
            </a:r>
            <a:r>
              <a:rPr kumimoji="0" lang="el-GR" sz="2400" b="0" i="0" u="sng" strike="noStrike" cap="none" normalizeH="0" baseline="0" dirty="0" err="1" smtClean="0">
                <a:ln>
                  <a:noFill/>
                </a:ln>
                <a:solidFill>
                  <a:srgbClr val="0000FF"/>
                </a:solidFill>
                <a:effectLst/>
                <a:latin typeface="Arial" pitchFamily="34" charset="0"/>
                <a:ea typeface="Times New Roman" pitchFamily="18" charset="0"/>
                <a:cs typeface="Arial" pitchFamily="34" charset="0"/>
              </a:rPr>
              <a:t>αναφυλατοξίνες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κ.α.) που είναι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χημειοτακτικοί</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(ελκτικοί) παράγοντες για φαγοκύτταρα, προάγουν την έκκριση διαφόρων ουσιών από τα ουδετερόφιλα,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μακροφάγα</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κ.α. κύτταρα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ισταμίνης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ενζύμων,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ιντερλευκινών</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κ.α.) για τη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δημιουργία της φλεγμονής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Στην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εναλλακτική οδό</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που είναι ο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κατ’εξοχή</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δραστικός μηχανισμός της </a:t>
            </a:r>
            <a:r>
              <a:rPr kumimoji="0" lang="el-GR" sz="24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φυσικής ανοσίας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το </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3</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b</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παραγόμενο από την κλασική οδό ή από αυτόματη υδρόλυση του </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3 </a:t>
            </a:r>
          </a:p>
          <a:p>
            <a:pPr marL="0" marR="0" lvl="0" indent="0" algn="l" defTabSz="914400" rtl="0" eaLnBrk="0" fontAlgn="base" latinLnBrk="0" hangingPunct="0">
              <a:lnSpc>
                <a:spcPct val="100000"/>
              </a:lnSpc>
              <a:spcBef>
                <a:spcPct val="0"/>
              </a:spcBef>
              <a:spcAft>
                <a:spcPct val="0"/>
              </a:spcAft>
              <a:buClrTx/>
              <a:buSzTx/>
              <a:tabLst/>
            </a:pP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οδηγεί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στη συνέχεια σε </a:t>
            </a:r>
            <a:r>
              <a:rPr kumimoji="0" lang="el-GR"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ενεργοποίηση του συμπλέγματος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εφόδου μεμβράνης και </a:t>
            </a:r>
            <a:r>
              <a:rPr kumimoji="0" lang="el-GR" sz="2400" b="0" i="0" u="none" strike="noStrike" cap="none" normalizeH="0" baseline="0" dirty="0" smtClean="0">
                <a:ln>
                  <a:noFill/>
                </a:ln>
                <a:solidFill>
                  <a:srgbClr val="FF0066"/>
                </a:solidFill>
                <a:effectLst/>
                <a:latin typeface="Arial" pitchFamily="34" charset="0"/>
                <a:ea typeface="Times New Roman" pitchFamily="18" charset="0"/>
                <a:cs typeface="Arial" pitchFamily="34" charset="0"/>
              </a:rPr>
              <a:t>καταστροφή των βακτηρίων</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 Ορθογώνιο"/>
          <p:cNvSpPr/>
          <p:nvPr/>
        </p:nvSpPr>
        <p:spPr>
          <a:xfrm>
            <a:off x="179512" y="3717032"/>
            <a:ext cx="4680520" cy="2585323"/>
          </a:xfrm>
          <a:prstGeom prst="rect">
            <a:avLst/>
          </a:prstGeom>
        </p:spPr>
        <p:txBody>
          <a:bodyPr wrap="square">
            <a:spAutoFit/>
          </a:bodyPr>
          <a:lstStyle/>
          <a:p>
            <a:r>
              <a:rPr lang="el-GR" b="1" dirty="0" smtClean="0">
                <a:solidFill>
                  <a:schemeClr val="bg1"/>
                </a:solidFill>
              </a:rPr>
              <a:t>Κάθε μόριο αποτελείται από 4 </a:t>
            </a:r>
            <a:r>
              <a:rPr lang="el-GR" b="1" dirty="0" err="1" smtClean="0">
                <a:solidFill>
                  <a:schemeClr val="bg1"/>
                </a:solidFill>
              </a:rPr>
              <a:t>πολυπεπτιδικές</a:t>
            </a:r>
            <a:r>
              <a:rPr lang="el-GR" b="1" dirty="0" smtClean="0">
                <a:solidFill>
                  <a:schemeClr val="bg1"/>
                </a:solidFill>
              </a:rPr>
              <a:t> αλυσίδες, ανά  2 όμοια ζεύγη, το ζεύγος των βαριών και το ζεύγος των ελαφριών αλυσίδων. Κάθε μία από τις βαριές αλυσίδες αποτελείται από 450 αμινοξέα Μ.Β. 50.000-70.000 ενώ κάθε ελαφριά αλυσίδα: 250 αμινοξέα Μ.Β. 22.000. Οι αλυσίδες συνδέονται μεταξύ τους με </a:t>
            </a:r>
            <a:r>
              <a:rPr lang="el-GR" b="1" dirty="0" err="1" smtClean="0">
                <a:solidFill>
                  <a:schemeClr val="bg1"/>
                </a:solidFill>
              </a:rPr>
              <a:t>δισουλφιδικούς</a:t>
            </a:r>
            <a:r>
              <a:rPr lang="el-GR" b="1" dirty="0" smtClean="0">
                <a:solidFill>
                  <a:schemeClr val="bg1"/>
                </a:solidFill>
              </a:rPr>
              <a:t> δεσμούς (τρόπος σύνδεσης 2 αμινοξέων).  </a:t>
            </a:r>
            <a:endParaRPr lang="el-GR"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style>
          <a:lnRef idx="1">
            <a:schemeClr val="accent5"/>
          </a:lnRef>
          <a:fillRef idx="3">
            <a:schemeClr val="accent5"/>
          </a:fillRef>
          <a:effectRef idx="2">
            <a:schemeClr val="accent5"/>
          </a:effectRef>
          <a:fontRef idx="minor">
            <a:schemeClr val="lt1"/>
          </a:fontRef>
        </p:style>
        <p:txBody>
          <a:bodyPr>
            <a:normAutofit/>
          </a:bodyPr>
          <a:lstStyle/>
          <a:p>
            <a:r>
              <a:rPr lang="el-GR" i="1" u="sng" dirty="0" smtClean="0"/>
              <a:t>Λοιμογόνος δύναμη</a:t>
            </a:r>
            <a:endParaRPr lang="el-GR" dirty="0"/>
          </a:p>
        </p:txBody>
      </p:sp>
      <p:sp>
        <p:nvSpPr>
          <p:cNvPr id="3" name="2 - Θέση περιεχομένου"/>
          <p:cNvSpPr>
            <a:spLocks noGrp="1"/>
          </p:cNvSpPr>
          <p:nvPr>
            <p:ph idx="1"/>
          </p:nvPr>
        </p:nvSpPr>
        <p:spPr>
          <a:xfrm>
            <a:off x="0" y="1196752"/>
            <a:ext cx="9144000" cy="5661248"/>
          </a:xfrm>
        </p:spPr>
        <p:style>
          <a:lnRef idx="1">
            <a:schemeClr val="accent5"/>
          </a:lnRef>
          <a:fillRef idx="2">
            <a:schemeClr val="accent5"/>
          </a:fillRef>
          <a:effectRef idx="1">
            <a:schemeClr val="accent5"/>
          </a:effectRef>
          <a:fontRef idx="minor">
            <a:schemeClr val="dk1"/>
          </a:fontRef>
        </p:style>
        <p:txBody>
          <a:bodyPr>
            <a:normAutofit/>
          </a:bodyPr>
          <a:lstStyle/>
          <a:p>
            <a:r>
              <a:rPr lang="el-GR" dirty="0" smtClean="0"/>
              <a:t>είναι η </a:t>
            </a:r>
            <a:r>
              <a:rPr lang="el-GR" u="sng" dirty="0" smtClean="0"/>
              <a:t>ικανότητα</a:t>
            </a:r>
            <a:r>
              <a:rPr lang="el-GR" dirty="0" smtClean="0"/>
              <a:t> ενός μικροβίου </a:t>
            </a:r>
            <a:r>
              <a:rPr lang="el-GR" dirty="0" smtClean="0">
                <a:solidFill>
                  <a:srgbClr val="FF0066"/>
                </a:solidFill>
              </a:rPr>
              <a:t>να προκαλεί νόσο</a:t>
            </a:r>
            <a:r>
              <a:rPr lang="el-GR" dirty="0" smtClean="0"/>
              <a:t>. Μετριέται με τη χορήγηση σε πειραματόζωα και υπολογισμό της μέσης θανατηφόρας δόσης, δηλαδή του αριθμού μικροβίων που μπορεί να θανατώσει το 50% από όσα πειραματόζωα τους χορηγηθεί με τον ίδιο τρόπο. </a:t>
            </a:r>
          </a:p>
          <a:p>
            <a:r>
              <a:rPr lang="el-GR" dirty="0" smtClean="0"/>
              <a:t> </a:t>
            </a:r>
            <a:r>
              <a:rPr lang="el-GR" i="1" u="sng" dirty="0" smtClean="0"/>
              <a:t>Μεταδοτικότητα</a:t>
            </a:r>
            <a:r>
              <a:rPr lang="el-GR" dirty="0" smtClean="0"/>
              <a:t> είναι η </a:t>
            </a:r>
            <a:r>
              <a:rPr lang="el-GR" u="sng" dirty="0" smtClean="0"/>
              <a:t>ικανότητα ενός μικροβίου </a:t>
            </a:r>
            <a:r>
              <a:rPr lang="el-GR" dirty="0" smtClean="0"/>
              <a:t>να </a:t>
            </a:r>
            <a:r>
              <a:rPr lang="el-GR" u="sng" dirty="0" smtClean="0">
                <a:solidFill>
                  <a:srgbClr val="FF0066"/>
                </a:solidFill>
              </a:rPr>
              <a:t>μεταδίδεται </a:t>
            </a:r>
            <a:r>
              <a:rPr lang="el-GR" dirty="0" smtClean="0"/>
              <a:t>μεταξύ </a:t>
            </a:r>
            <a:r>
              <a:rPr lang="el-GR" dirty="0" err="1" smtClean="0"/>
              <a:t>μεγαλοοργανισμών</a:t>
            </a:r>
            <a:r>
              <a:rPr lang="el-GR" dirty="0" smtClean="0"/>
              <a:t>.</a:t>
            </a:r>
          </a:p>
          <a:p>
            <a:r>
              <a:rPr lang="el-GR" i="1" u="sng" dirty="0"/>
              <a:t>Διεισδυτικότητα</a:t>
            </a:r>
            <a:r>
              <a:rPr lang="el-GR" dirty="0"/>
              <a:t> είναι η ικανότητα των μικροβίων να </a:t>
            </a:r>
            <a:r>
              <a:rPr lang="el-GR" dirty="0">
                <a:solidFill>
                  <a:srgbClr val="FF0066"/>
                </a:solidFill>
              </a:rPr>
              <a:t>εισχωρούν</a:t>
            </a:r>
            <a:r>
              <a:rPr lang="el-GR" dirty="0"/>
              <a:t> στους ιστούς </a:t>
            </a:r>
            <a:r>
              <a:rPr lang="el-GR" dirty="0" smtClean="0"/>
              <a:t>του οργανισμού</a:t>
            </a:r>
            <a:r>
              <a:rPr lang="el-GR" dirty="0"/>
              <a:t>.</a:t>
            </a:r>
          </a:p>
          <a:p>
            <a:endParaRPr lang="el-GR" dirty="0" smtClean="0"/>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l-GR" sz="2800" b="1" i="1" u="sng" dirty="0" smtClean="0"/>
              <a:t>Η φαγοκυττάρωση</a:t>
            </a:r>
            <a:endParaRPr lang="el-GR" sz="2800" dirty="0"/>
          </a:p>
        </p:txBody>
      </p:sp>
      <p:sp>
        <p:nvSpPr>
          <p:cNvPr id="3" name="2 - Θέση περιεχομένου"/>
          <p:cNvSpPr>
            <a:spLocks noGrp="1"/>
          </p:cNvSpPr>
          <p:nvPr>
            <p:ph idx="1"/>
          </p:nvPr>
        </p:nvSpPr>
        <p:spPr>
          <a:xfrm>
            <a:off x="0" y="692696"/>
            <a:ext cx="9144000" cy="6165304"/>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r>
              <a:rPr lang="el-GR" dirty="0" smtClean="0"/>
              <a:t>είναι </a:t>
            </a:r>
            <a:r>
              <a:rPr lang="el-GR" dirty="0"/>
              <a:t>η </a:t>
            </a:r>
            <a:r>
              <a:rPr lang="el-GR" u="sng" dirty="0"/>
              <a:t>ικανότητα των κυττάρων </a:t>
            </a:r>
            <a:r>
              <a:rPr lang="el-GR" dirty="0"/>
              <a:t>να </a:t>
            </a:r>
            <a:r>
              <a:rPr lang="el-GR" u="sng" dirty="0"/>
              <a:t>συλλαμβάνουν</a:t>
            </a:r>
            <a:r>
              <a:rPr lang="el-GR" dirty="0"/>
              <a:t> και να </a:t>
            </a:r>
            <a:r>
              <a:rPr lang="el-GR" u="sng" dirty="0"/>
              <a:t>ενσωματώνουν</a:t>
            </a:r>
            <a:r>
              <a:rPr lang="el-GR" dirty="0"/>
              <a:t> στο κυτταρόπλασμά τους σωματίδια ή έμμορφα </a:t>
            </a:r>
            <a:r>
              <a:rPr lang="el-GR" dirty="0" smtClean="0"/>
              <a:t>στοιχεία π.χ. βακτήρια ή σωματίδια.</a:t>
            </a:r>
          </a:p>
          <a:p>
            <a:r>
              <a:rPr lang="el-GR" dirty="0" smtClean="0"/>
              <a:t>Εκδηλώνεται </a:t>
            </a:r>
            <a:r>
              <a:rPr lang="el-GR" dirty="0"/>
              <a:t>σε συνεργασία με τους ειδικούς μηχανισμούς άμυνας (ειδική ανοσία), είτε σαν ανεξάρτητη αμυντική διαδικασία (φυσική ανοσία), όπως στη </a:t>
            </a:r>
            <a:r>
              <a:rPr lang="el-GR" u="sng" dirty="0"/>
              <a:t>φλεγμονή, </a:t>
            </a:r>
            <a:r>
              <a:rPr lang="el-GR" dirty="0"/>
              <a:t>όπου εκδηλώνεται πριν την εμφάνιση αντισωμάτων.</a:t>
            </a:r>
          </a:p>
          <a:p>
            <a:pPr>
              <a:buNone/>
            </a:pPr>
            <a:r>
              <a:rPr lang="el-GR" dirty="0"/>
              <a:t> </a:t>
            </a:r>
          </a:p>
          <a:p>
            <a:r>
              <a:rPr lang="el-GR" dirty="0"/>
              <a:t>Κύτταρα με φαγοκυτταρικές ιδιότητες είναι τα </a:t>
            </a:r>
            <a:r>
              <a:rPr lang="el-GR" dirty="0">
                <a:solidFill>
                  <a:srgbClr val="CC00CC"/>
                </a:solidFill>
              </a:rPr>
              <a:t>ουδετερόφιλα πολυμορφοπύρηνα</a:t>
            </a:r>
            <a:r>
              <a:rPr lang="el-GR" dirty="0"/>
              <a:t> και τα </a:t>
            </a:r>
            <a:r>
              <a:rPr lang="el-GR" dirty="0">
                <a:solidFill>
                  <a:srgbClr val="CC00CC"/>
                </a:solidFill>
              </a:rPr>
              <a:t>μονοκύτταρα – </a:t>
            </a:r>
            <a:r>
              <a:rPr lang="el-GR" dirty="0" err="1" smtClean="0">
                <a:solidFill>
                  <a:srgbClr val="CC00CC"/>
                </a:solidFill>
              </a:rPr>
              <a:t>μακροφάγα</a:t>
            </a:r>
            <a:r>
              <a:rPr lang="el-GR" dirty="0" smtClean="0">
                <a:solidFill>
                  <a:srgbClr val="CC00CC"/>
                </a:solidFill>
              </a:rPr>
              <a:t> των ιστών</a:t>
            </a:r>
            <a:r>
              <a:rPr lang="el-GR" dirty="0" smtClean="0"/>
              <a:t>. </a:t>
            </a:r>
          </a:p>
          <a:p>
            <a:r>
              <a:rPr lang="el-GR" dirty="0" smtClean="0"/>
              <a:t>Τα </a:t>
            </a:r>
            <a:r>
              <a:rPr lang="el-GR" dirty="0"/>
              <a:t>φαγοκύτταρα κατευθύνονται με </a:t>
            </a:r>
            <a:r>
              <a:rPr lang="el-GR" dirty="0" err="1"/>
              <a:t>χημειοτακτικά</a:t>
            </a:r>
            <a:r>
              <a:rPr lang="el-GR" dirty="0"/>
              <a:t> ερεθίσματα στον τόπο της φλεγμονής. </a:t>
            </a:r>
            <a:endParaRPr lang="el-GR" dirty="0" smtClean="0"/>
          </a:p>
          <a:p>
            <a:r>
              <a:rPr lang="el-GR" dirty="0" err="1" smtClean="0"/>
              <a:t>Χημειοτακτική</a:t>
            </a:r>
            <a:r>
              <a:rPr lang="el-GR" dirty="0" smtClean="0"/>
              <a:t> </a:t>
            </a:r>
            <a:r>
              <a:rPr lang="el-GR" dirty="0"/>
              <a:t>δράση έχουν κλάσματα του συμπληρώματος, </a:t>
            </a:r>
            <a:r>
              <a:rPr lang="el-GR" dirty="0" err="1"/>
              <a:t>βακτηριακά</a:t>
            </a:r>
            <a:r>
              <a:rPr lang="el-GR" dirty="0"/>
              <a:t> προϊόντα, </a:t>
            </a:r>
            <a:r>
              <a:rPr lang="el-GR" dirty="0" err="1"/>
              <a:t>κυτοκίνες</a:t>
            </a:r>
            <a:r>
              <a:rPr lang="el-GR" dirty="0"/>
              <a:t>, ένζυμα κ.α. ουσίες που απελευθερώνονται από κύτταρα που συμμετέχουν στη φλεγμονή.</a:t>
            </a:r>
          </a:p>
          <a:p>
            <a:pPr>
              <a:buNone/>
            </a:pPr>
            <a:r>
              <a:rPr lang="el-GR" dirty="0"/>
              <a:t> </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l-GR" dirty="0" smtClean="0"/>
              <a:t>Συνδέονται</a:t>
            </a:r>
            <a:endParaRPr lang="el-GR" dirty="0"/>
          </a:p>
        </p:txBody>
      </p:sp>
      <p:sp>
        <p:nvSpPr>
          <p:cNvPr id="3" name="2 - Θέση περιεχομένου"/>
          <p:cNvSpPr>
            <a:spLocks noGrp="1"/>
          </p:cNvSpPr>
          <p:nvPr>
            <p:ph idx="1"/>
          </p:nvPr>
        </p:nvSpPr>
        <p:spPr>
          <a:xfrm>
            <a:off x="0" y="764704"/>
            <a:ext cx="9144000" cy="6093296"/>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buNone/>
            </a:pPr>
            <a:r>
              <a:rPr lang="el-GR" dirty="0" smtClean="0"/>
              <a:t>1</a:t>
            </a:r>
            <a:r>
              <a:rPr lang="el-GR" dirty="0"/>
              <a:t>) μέσω υποδοχέων του </a:t>
            </a:r>
            <a:r>
              <a:rPr lang="en-US" dirty="0" err="1"/>
              <a:t>Fc</a:t>
            </a:r>
            <a:r>
              <a:rPr lang="el-GR" dirty="0"/>
              <a:t> με συμπλέγματα αντιγόνου - αντισώματος ή </a:t>
            </a:r>
            <a:endParaRPr lang="el-GR" dirty="0" smtClean="0"/>
          </a:p>
          <a:p>
            <a:pPr>
              <a:buNone/>
            </a:pPr>
            <a:r>
              <a:rPr lang="el-GR" dirty="0" smtClean="0"/>
              <a:t>2</a:t>
            </a:r>
            <a:r>
              <a:rPr lang="el-GR" dirty="0"/>
              <a:t>) μέσω υποδοχέων του </a:t>
            </a:r>
            <a:r>
              <a:rPr lang="en-US" dirty="0"/>
              <a:t>C</a:t>
            </a:r>
            <a:r>
              <a:rPr lang="el-GR" dirty="0"/>
              <a:t>3</a:t>
            </a:r>
            <a:r>
              <a:rPr lang="en-US" dirty="0"/>
              <a:t>b</a:t>
            </a:r>
            <a:r>
              <a:rPr lang="el-GR" dirty="0"/>
              <a:t> με το σύμπλεγμα </a:t>
            </a:r>
            <a:r>
              <a:rPr lang="en-US" dirty="0"/>
              <a:t>C</a:t>
            </a:r>
            <a:r>
              <a:rPr lang="el-GR" dirty="0"/>
              <a:t>3</a:t>
            </a:r>
            <a:r>
              <a:rPr lang="en-US" dirty="0"/>
              <a:t>b</a:t>
            </a:r>
            <a:r>
              <a:rPr lang="el-GR" dirty="0"/>
              <a:t> – αντιγόνο.</a:t>
            </a:r>
          </a:p>
          <a:p>
            <a:pPr>
              <a:buNone/>
            </a:pPr>
            <a:r>
              <a:rPr lang="el-GR" dirty="0"/>
              <a:t> </a:t>
            </a:r>
          </a:p>
          <a:p>
            <a:r>
              <a:rPr lang="el-GR" dirty="0"/>
              <a:t>Ακολουθεί </a:t>
            </a:r>
            <a:r>
              <a:rPr lang="el-GR" b="1" u="sng" dirty="0" err="1"/>
              <a:t>ενδοκυττάρωση</a:t>
            </a:r>
            <a:r>
              <a:rPr lang="el-GR" b="1" u="sng" dirty="0"/>
              <a:t>,</a:t>
            </a:r>
            <a:r>
              <a:rPr lang="el-GR" dirty="0"/>
              <a:t> δηλαδή εισαγωγή του ξένου σώματος μέσα στο φαγοκύτταρο με </a:t>
            </a:r>
            <a:r>
              <a:rPr lang="el-GR" dirty="0" err="1"/>
              <a:t>εγκόλπωσή</a:t>
            </a:r>
            <a:r>
              <a:rPr lang="el-GR" dirty="0"/>
              <a:t> του με τη βοήθεια ινιδίων και περικλείεται στο </a:t>
            </a:r>
            <a:r>
              <a:rPr lang="el-GR" dirty="0" err="1"/>
              <a:t>φαγόσωμα</a:t>
            </a:r>
            <a:r>
              <a:rPr lang="el-GR" dirty="0" smtClean="0"/>
              <a:t>.</a:t>
            </a:r>
          </a:p>
          <a:p>
            <a:r>
              <a:rPr lang="el-GR" dirty="0" err="1"/>
              <a:t>Λυσοσώματα</a:t>
            </a:r>
            <a:r>
              <a:rPr lang="el-GR" dirty="0"/>
              <a:t> προστίθενται με σχηματισμό </a:t>
            </a:r>
            <a:r>
              <a:rPr lang="el-GR" dirty="0" err="1" smtClean="0"/>
              <a:t>φαγο</a:t>
            </a:r>
            <a:r>
              <a:rPr lang="el-GR" dirty="0" smtClean="0"/>
              <a:t>-</a:t>
            </a:r>
            <a:r>
              <a:rPr lang="el-GR" dirty="0" err="1" smtClean="0"/>
              <a:t>λυσο</a:t>
            </a:r>
            <a:r>
              <a:rPr lang="el-GR" dirty="0" smtClean="0"/>
              <a:t>-σώματος</a:t>
            </a:r>
            <a:r>
              <a:rPr lang="el-GR" dirty="0"/>
              <a:t>, εντός του οποίου καταστρέφεται και </a:t>
            </a:r>
            <a:r>
              <a:rPr lang="el-GR" dirty="0" err="1"/>
              <a:t>πέπτεται</a:t>
            </a:r>
            <a:r>
              <a:rPr lang="el-GR" dirty="0"/>
              <a:t> με ένζυμα το </a:t>
            </a:r>
            <a:r>
              <a:rPr lang="el-GR" dirty="0" err="1"/>
              <a:t>φαγοκυτταρωμένο</a:t>
            </a:r>
            <a:r>
              <a:rPr lang="el-GR" dirty="0"/>
              <a:t> σωματίδιο. Τα προϊόντα της αποδόμησης του βακτηρίου στη συνέχεια απελευθερώνονται στο περιβάλλον του φαγοκυττάρου.</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i="1" cap="all" dirty="0" smtClean="0">
                <a:effectLst>
                  <a:innerShdw blurRad="63500" dist="50800">
                    <a:prstClr val="black">
                      <a:alpha val="50000"/>
                    </a:prstClr>
                  </a:innerShdw>
                </a:effectLst>
              </a:rPr>
              <a:t/>
            </a:r>
            <a:br>
              <a:rPr lang="en-US" b="1" i="1" cap="all" dirty="0" smtClean="0">
                <a:effectLst>
                  <a:innerShdw blurRad="63500" dist="50800">
                    <a:prstClr val="black">
                      <a:alpha val="50000"/>
                    </a:prstClr>
                  </a:innerShdw>
                </a:effectLst>
              </a:rPr>
            </a:br>
            <a:r>
              <a:rPr lang="el-GR" b="1" i="1" cap="all" dirty="0" smtClean="0">
                <a:effectLst>
                  <a:innerShdw blurRad="63500" dist="50800">
                    <a:prstClr val="black">
                      <a:alpha val="50000"/>
                    </a:prstClr>
                  </a:innerShdw>
                </a:effectLst>
              </a:rPr>
              <a:t/>
            </a:r>
            <a:br>
              <a:rPr lang="el-GR" b="1" i="1" cap="all" dirty="0" smtClean="0">
                <a:effectLst>
                  <a:innerShdw blurRad="63500" dist="50800">
                    <a:prstClr val="black">
                      <a:alpha val="50000"/>
                    </a:prstClr>
                  </a:innerShdw>
                </a:effectLst>
              </a:rPr>
            </a:br>
            <a:r>
              <a:rPr lang="el-GR" sz="4000" b="1" i="1" cap="all" dirty="0" err="1" smtClean="0">
                <a:solidFill>
                  <a:srgbClr val="FF0066"/>
                </a:solidFill>
                <a:effectLst>
                  <a:innerShdw blurRad="63500" dist="50800">
                    <a:prstClr val="black">
                      <a:alpha val="50000"/>
                    </a:prstClr>
                  </a:innerShdw>
                </a:effectLst>
              </a:rPr>
              <a:t>μαθημα</a:t>
            </a:r>
            <a:r>
              <a:rPr lang="el-GR" sz="4000" b="1" i="1" cap="all" dirty="0" smtClean="0">
                <a:solidFill>
                  <a:srgbClr val="FF0066"/>
                </a:solidFill>
                <a:effectLst>
                  <a:innerShdw blurRad="63500" dist="50800">
                    <a:prstClr val="black">
                      <a:alpha val="50000"/>
                    </a:prstClr>
                  </a:innerShdw>
                </a:effectLst>
              </a:rPr>
              <a:t> 4</a:t>
            </a:r>
            <a:r>
              <a:rPr lang="el-GR" sz="4000" b="1" i="1" cap="all" baseline="30000" dirty="0" smtClean="0">
                <a:solidFill>
                  <a:srgbClr val="FF0066"/>
                </a:solidFill>
                <a:effectLst>
                  <a:innerShdw blurRad="63500" dist="50800">
                    <a:prstClr val="black">
                      <a:alpha val="50000"/>
                    </a:prstClr>
                  </a:innerShdw>
                </a:effectLst>
              </a:rPr>
              <a:t>ο</a:t>
            </a:r>
            <a:r>
              <a:rPr lang="el-GR" sz="4000" b="1" i="1" cap="all" dirty="0" smtClean="0">
                <a:solidFill>
                  <a:srgbClr val="FF0066"/>
                </a:solidFill>
                <a:effectLst>
                  <a:innerShdw blurRad="63500" dist="50800">
                    <a:prstClr val="black">
                      <a:alpha val="50000"/>
                    </a:prstClr>
                  </a:innerShdw>
                </a:effectLst>
              </a:rPr>
              <a:t>: ΑΝΑΖΗΤΗΣΗ ΤΩΝ ΜΙΚΡΟΒΙΩΝ</a:t>
            </a:r>
            <a:r>
              <a:rPr lang="el-GR" b="1" i="1" cap="all" dirty="0" smtClean="0">
                <a:effectLst>
                  <a:innerShdw blurRad="63500" dist="50800">
                    <a:prstClr val="black">
                      <a:alpha val="50000"/>
                    </a:prstClr>
                  </a:innerShdw>
                </a:effectLst>
              </a:rPr>
              <a:t/>
            </a:r>
            <a:br>
              <a:rPr lang="el-GR" b="1" i="1" cap="all" dirty="0" smtClean="0">
                <a:effectLst>
                  <a:innerShdw blurRad="63500" dist="50800">
                    <a:prstClr val="black">
                      <a:alpha val="50000"/>
                    </a:prstClr>
                  </a:innerShdw>
                </a:effectLst>
              </a:rPr>
            </a:br>
            <a:r>
              <a:rPr lang="en-US" dirty="0" smtClean="0"/>
              <a:t> </a:t>
            </a:r>
            <a:r>
              <a:rPr lang="el-GR" dirty="0" smtClean="0"/>
              <a:t/>
            </a:r>
            <a:br>
              <a:rPr lang="el-GR" dirty="0" smtClean="0"/>
            </a:br>
            <a:endParaRPr lang="el-GR" dirty="0"/>
          </a:p>
        </p:txBody>
      </p:sp>
      <p:sp>
        <p:nvSpPr>
          <p:cNvPr id="3" name="2 - Θέση περιεχομένου"/>
          <p:cNvSpPr>
            <a:spLocks noGrp="1"/>
          </p:cNvSpPr>
          <p:nvPr>
            <p:ph idx="1"/>
          </p:nvPr>
        </p:nvSpPr>
        <p:spPr>
          <a:xfrm>
            <a:off x="0" y="1412776"/>
            <a:ext cx="5724128" cy="5445224"/>
          </a:xfrm>
        </p:spPr>
        <p:style>
          <a:lnRef idx="3">
            <a:schemeClr val="lt1"/>
          </a:lnRef>
          <a:fillRef idx="1">
            <a:schemeClr val="accent6"/>
          </a:fillRef>
          <a:effectRef idx="1">
            <a:schemeClr val="accent6"/>
          </a:effectRef>
          <a:fontRef idx="minor">
            <a:schemeClr val="lt1"/>
          </a:fontRef>
        </p:style>
        <p:txBody>
          <a:bodyPr>
            <a:normAutofit fontScale="92500" lnSpcReduction="10000"/>
          </a:bodyPr>
          <a:lstStyle/>
          <a:p>
            <a:pPr algn="ctr"/>
            <a:r>
              <a:rPr lang="el-GR" b="1" i="1" cap="all" dirty="0" smtClean="0">
                <a:effectLst>
                  <a:innerShdw blurRad="63500" dist="50800">
                    <a:prstClr val="black">
                      <a:alpha val="50000"/>
                    </a:prstClr>
                  </a:innerShdw>
                </a:effectLst>
              </a:rPr>
              <a:t>ΜΙΚΡΟΣΚΟΠΙΟ </a:t>
            </a:r>
          </a:p>
          <a:p>
            <a:r>
              <a:rPr lang="el-GR" dirty="0" smtClean="0">
                <a:solidFill>
                  <a:schemeClr val="bg1"/>
                </a:solidFill>
              </a:rPr>
              <a:t>Ανακάλυψη το 1673 : Μικροσκόπιο του </a:t>
            </a:r>
            <a:r>
              <a:rPr lang="el-GR" dirty="0" err="1" smtClean="0">
                <a:solidFill>
                  <a:schemeClr val="bg1"/>
                </a:solidFill>
              </a:rPr>
              <a:t>Antony</a:t>
            </a:r>
            <a:r>
              <a:rPr lang="el-GR" dirty="0" smtClean="0">
                <a:solidFill>
                  <a:schemeClr val="bg1"/>
                </a:solidFill>
              </a:rPr>
              <a:t> </a:t>
            </a:r>
            <a:r>
              <a:rPr lang="el-GR" dirty="0" err="1" smtClean="0">
                <a:solidFill>
                  <a:schemeClr val="bg1"/>
                </a:solidFill>
              </a:rPr>
              <a:t>Van</a:t>
            </a:r>
            <a:r>
              <a:rPr lang="el-GR" dirty="0" smtClean="0">
                <a:solidFill>
                  <a:schemeClr val="bg1"/>
                </a:solidFill>
              </a:rPr>
              <a:t> </a:t>
            </a:r>
            <a:r>
              <a:rPr lang="el-GR" dirty="0" err="1" smtClean="0">
                <a:solidFill>
                  <a:schemeClr val="bg1"/>
                </a:solidFill>
              </a:rPr>
              <a:t>Leuwenhoek</a:t>
            </a:r>
            <a:endParaRPr lang="el-GR" dirty="0" smtClean="0">
              <a:solidFill>
                <a:schemeClr val="bg1"/>
              </a:solidFill>
            </a:endParaRPr>
          </a:p>
          <a:p>
            <a:r>
              <a:rPr lang="el-GR" dirty="0" smtClean="0">
                <a:solidFill>
                  <a:schemeClr val="bg1"/>
                </a:solidFill>
              </a:rPr>
              <a:t> </a:t>
            </a:r>
            <a:r>
              <a:rPr lang="el-GR" u="sng" dirty="0" smtClean="0">
                <a:solidFill>
                  <a:schemeClr val="bg1"/>
                </a:solidFill>
              </a:rPr>
              <a:t>Βασική αρχή λειτουργίας </a:t>
            </a:r>
            <a:r>
              <a:rPr lang="el-GR" dirty="0" smtClean="0">
                <a:solidFill>
                  <a:schemeClr val="bg1"/>
                </a:solidFill>
              </a:rPr>
              <a:t>: σύστημα οπτικών φακών που συνδυαζόμενοι παρέχουν στον παρατηρητή μία εξαιρετικά ισχυρή μεγέθυνση του παρατηρούμενου αντικειμένου, που φωτίζεται από μια φωτεινή πηγή. </a:t>
            </a:r>
          </a:p>
          <a:p>
            <a:pPr>
              <a:buNone/>
            </a:pPr>
            <a:endParaRPr lang="el-GR" dirty="0" smtClean="0"/>
          </a:p>
          <a:p>
            <a:pPr>
              <a:buNone/>
            </a:pPr>
            <a:endParaRPr lang="el-GR" dirty="0"/>
          </a:p>
        </p:txBody>
      </p:sp>
      <p:pic>
        <p:nvPicPr>
          <p:cNvPr id="4" name="Picture 3"/>
          <p:cNvPicPr>
            <a:picLocks noChangeAspect="1" noChangeArrowheads="1"/>
          </p:cNvPicPr>
          <p:nvPr/>
        </p:nvPicPr>
        <p:blipFill>
          <a:blip r:embed="rId2" cstate="print"/>
          <a:srcRect/>
          <a:stretch>
            <a:fillRect/>
          </a:stretch>
        </p:blipFill>
        <p:spPr bwMode="auto">
          <a:xfrm>
            <a:off x="5724128" y="1412776"/>
            <a:ext cx="3419872" cy="3888432"/>
          </a:xfrm>
          <a:prstGeom prst="rect">
            <a:avLst/>
          </a:prstGeom>
          <a:noFill/>
          <a:ln w="9525">
            <a:noFill/>
            <a:miter lim="800000"/>
            <a:headEnd/>
            <a:tailEnd/>
          </a:ln>
        </p:spPr>
      </p:pic>
      <p:sp>
        <p:nvSpPr>
          <p:cNvPr id="5" name="4 - Ορθογώνιο"/>
          <p:cNvSpPr/>
          <p:nvPr/>
        </p:nvSpPr>
        <p:spPr>
          <a:xfrm>
            <a:off x="5868144" y="5373216"/>
            <a:ext cx="3275856" cy="646331"/>
          </a:xfrm>
          <a:prstGeom prst="rect">
            <a:avLst/>
          </a:prstGeom>
        </p:spPr>
        <p:txBody>
          <a:bodyPr wrap="square">
            <a:spAutoFit/>
          </a:bodyPr>
          <a:lstStyle/>
          <a:p>
            <a:r>
              <a:rPr lang="el-GR" dirty="0" smtClean="0"/>
              <a:t>Το μικροσκόπιο του </a:t>
            </a:r>
            <a:r>
              <a:rPr lang="el-GR" b="1" dirty="0" err="1" smtClean="0"/>
              <a:t>Antony</a:t>
            </a:r>
            <a:r>
              <a:rPr lang="el-GR" b="1" dirty="0" smtClean="0"/>
              <a:t> </a:t>
            </a:r>
            <a:r>
              <a:rPr lang="el-GR" b="1" dirty="0" err="1" smtClean="0"/>
              <a:t>Leeuwenhoek</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dirty="0" smtClean="0">
                <a:solidFill>
                  <a:schemeClr val="bg1"/>
                </a:solidFill>
                <a:latin typeface="Arial" pitchFamily="34" charset="0"/>
                <a:ea typeface="Times New Roman" pitchFamily="18" charset="0"/>
                <a:cs typeface="Arial" pitchFamily="34" charset="0"/>
              </a:rPr>
              <a:t/>
            </a:r>
            <a:br>
              <a:rPr lang="el-GR" dirty="0" smtClean="0">
                <a:solidFill>
                  <a:schemeClr val="bg1"/>
                </a:solidFill>
                <a:latin typeface="Arial" pitchFamily="34" charset="0"/>
                <a:ea typeface="Times New Roman" pitchFamily="18" charset="0"/>
                <a:cs typeface="Arial" pitchFamily="34" charset="0"/>
              </a:rPr>
            </a:br>
            <a:r>
              <a:rPr lang="el-GR" sz="3600" dirty="0" smtClean="0">
                <a:solidFill>
                  <a:schemeClr val="bg1"/>
                </a:solidFill>
                <a:latin typeface="Arial" pitchFamily="34" charset="0"/>
                <a:ea typeface="Times New Roman" pitchFamily="18" charset="0"/>
                <a:cs typeface="Arial" pitchFamily="34" charset="0"/>
              </a:rPr>
              <a:t>Μονάδες μέτρησης μικρών αποστάσεων</a:t>
            </a:r>
            <a:r>
              <a:rPr lang="el-GR" sz="3600" dirty="0" smtClean="0">
                <a:solidFill>
                  <a:schemeClr val="bg1"/>
                </a:solidFill>
                <a:latin typeface="Arial" pitchFamily="34" charset="0"/>
                <a:cs typeface="Arial" pitchFamily="34" charset="0"/>
              </a:rPr>
              <a:t/>
            </a:r>
            <a:br>
              <a:rPr lang="el-GR" sz="3600" dirty="0" smtClean="0">
                <a:solidFill>
                  <a:schemeClr val="bg1"/>
                </a:solidFill>
                <a:latin typeface="Arial" pitchFamily="34" charset="0"/>
                <a:cs typeface="Arial" pitchFamily="34" charset="0"/>
              </a:rPr>
            </a:br>
            <a:endParaRPr lang="el-GR" sz="3600" dirty="0"/>
          </a:p>
        </p:txBody>
      </p:sp>
      <p:sp>
        <p:nvSpPr>
          <p:cNvPr id="3" name="2 - Θέση περιεχομένου"/>
          <p:cNvSpPr>
            <a:spLocks noGrp="1"/>
          </p:cNvSpPr>
          <p:nvPr>
            <p:ph idx="1"/>
          </p:nvPr>
        </p:nvSpPr>
        <p:spPr>
          <a:xfrm>
            <a:off x="0" y="1600200"/>
            <a:ext cx="9144000" cy="5257800"/>
          </a:xfrm>
        </p:spPr>
        <p:style>
          <a:lnRef idx="3">
            <a:schemeClr val="lt1"/>
          </a:lnRef>
          <a:fillRef idx="1">
            <a:schemeClr val="accent6"/>
          </a:fillRef>
          <a:effectRef idx="1">
            <a:schemeClr val="accent6"/>
          </a:effectRef>
          <a:fontRef idx="minor">
            <a:schemeClr val="lt1"/>
          </a:fontRef>
        </p:style>
        <p:txBody>
          <a:bodyPr>
            <a:noAutofit/>
          </a:bodyPr>
          <a:lstStyle/>
          <a:p>
            <a:pPr marL="0" lvl="0" indent="0" algn="just" eaLnBrk="0" fontAlgn="base" hangingPunct="0">
              <a:spcBef>
                <a:spcPct val="0"/>
              </a:spcBef>
              <a:spcAft>
                <a:spcPct val="0"/>
              </a:spcAft>
              <a:buNone/>
            </a:pPr>
            <a:r>
              <a:rPr lang="el-GR" sz="2400" dirty="0" smtClean="0">
                <a:solidFill>
                  <a:schemeClr val="bg1"/>
                </a:solidFill>
                <a:latin typeface="Arial" pitchFamily="34" charset="0"/>
                <a:ea typeface="Times New Roman" pitchFamily="18" charset="0"/>
                <a:cs typeface="Arial" pitchFamily="34" charset="0"/>
              </a:rPr>
              <a:t>Βασική μονάδα μήκους = μέτρο. Υποπολλαπλάσιά του είναι:</a:t>
            </a:r>
          </a:p>
          <a:p>
            <a:pPr marL="0" lvl="0" indent="0" algn="just" eaLnBrk="0" fontAlgn="base" hangingPunct="0">
              <a:spcBef>
                <a:spcPct val="0"/>
              </a:spcBef>
              <a:spcAft>
                <a:spcPct val="0"/>
              </a:spcAft>
              <a:buNone/>
            </a:pPr>
            <a:endParaRPr lang="el-GR" sz="2400" dirty="0" smtClean="0">
              <a:solidFill>
                <a:schemeClr val="bg1"/>
              </a:solidFill>
              <a:latin typeface="Arial" pitchFamily="34" charset="0"/>
              <a:cs typeface="Arial" pitchFamily="34" charset="0"/>
            </a:endParaRPr>
          </a:p>
          <a:p>
            <a:pPr marL="0" lvl="0" indent="0" algn="just" eaLnBrk="0" fontAlgn="base" hangingPunct="0">
              <a:spcBef>
                <a:spcPct val="0"/>
              </a:spcBef>
              <a:spcAft>
                <a:spcPct val="0"/>
              </a:spcAft>
              <a:buNone/>
            </a:pPr>
            <a:r>
              <a:rPr lang="el-GR" sz="2400" dirty="0" smtClean="0">
                <a:solidFill>
                  <a:schemeClr val="bg1"/>
                </a:solidFill>
                <a:latin typeface="Arial" pitchFamily="34" charset="0"/>
                <a:ea typeface="Times New Roman" pitchFamily="18" charset="0"/>
                <a:cs typeface="Arial" pitchFamily="34" charset="0"/>
              </a:rPr>
              <a:t>1/100 μέτρου			ή 10</a:t>
            </a:r>
            <a:r>
              <a:rPr lang="el-GR" sz="2400" baseline="30000" dirty="0" smtClean="0">
                <a:solidFill>
                  <a:schemeClr val="bg1"/>
                </a:solidFill>
                <a:latin typeface="Arial" pitchFamily="34" charset="0"/>
                <a:ea typeface="Times New Roman" pitchFamily="18" charset="0"/>
                <a:cs typeface="Arial" pitchFamily="34" charset="0"/>
              </a:rPr>
              <a:t>-2</a:t>
            </a:r>
            <a:r>
              <a:rPr lang="el-GR" sz="2400" dirty="0" smtClean="0">
                <a:solidFill>
                  <a:schemeClr val="bg1"/>
                </a:solidFill>
                <a:latin typeface="Arial" pitchFamily="34" charset="0"/>
                <a:ea typeface="Times New Roman" pitchFamily="18" charset="0"/>
                <a:cs typeface="Arial" pitchFamily="34" charset="0"/>
              </a:rPr>
              <a:t> μέτρα = 1 εκατοστόμετρο, 1 cm</a:t>
            </a:r>
            <a:endParaRPr lang="el-GR" sz="2400" dirty="0" smtClean="0">
              <a:solidFill>
                <a:schemeClr val="bg1"/>
              </a:solidFill>
              <a:latin typeface="Arial" pitchFamily="34" charset="0"/>
              <a:cs typeface="Arial" pitchFamily="34" charset="0"/>
            </a:endParaRPr>
          </a:p>
          <a:p>
            <a:pPr marL="0" lvl="0" indent="0" algn="just" eaLnBrk="0" fontAlgn="base" hangingPunct="0">
              <a:spcBef>
                <a:spcPct val="0"/>
              </a:spcBef>
              <a:spcAft>
                <a:spcPct val="0"/>
              </a:spcAft>
              <a:buNone/>
            </a:pPr>
            <a:r>
              <a:rPr lang="el-GR" sz="2400" dirty="0" smtClean="0">
                <a:solidFill>
                  <a:schemeClr val="bg1"/>
                </a:solidFill>
                <a:latin typeface="Arial" pitchFamily="34" charset="0"/>
                <a:ea typeface="Times New Roman" pitchFamily="18" charset="0"/>
                <a:cs typeface="Arial" pitchFamily="34" charset="0"/>
              </a:rPr>
              <a:t>1/1000 μέτρου			ή 10</a:t>
            </a:r>
            <a:r>
              <a:rPr lang="el-GR" sz="2400" baseline="30000" dirty="0" smtClean="0">
                <a:solidFill>
                  <a:schemeClr val="bg1"/>
                </a:solidFill>
                <a:latin typeface="Arial" pitchFamily="34" charset="0"/>
                <a:ea typeface="Times New Roman" pitchFamily="18" charset="0"/>
                <a:cs typeface="Arial" pitchFamily="34" charset="0"/>
              </a:rPr>
              <a:t>-3</a:t>
            </a:r>
            <a:r>
              <a:rPr lang="el-GR" sz="2400" dirty="0" smtClean="0">
                <a:solidFill>
                  <a:schemeClr val="bg1"/>
                </a:solidFill>
                <a:latin typeface="Arial" pitchFamily="34" charset="0"/>
                <a:ea typeface="Times New Roman" pitchFamily="18" charset="0"/>
                <a:cs typeface="Arial" pitchFamily="34" charset="0"/>
              </a:rPr>
              <a:t> μέτρα = 1 χιλιοστόμετρο, 1 mm</a:t>
            </a:r>
            <a:endParaRPr lang="el-GR" sz="2400" dirty="0" smtClean="0">
              <a:solidFill>
                <a:schemeClr val="bg1"/>
              </a:solidFill>
              <a:latin typeface="Arial" pitchFamily="34" charset="0"/>
              <a:cs typeface="Arial" pitchFamily="34" charset="0"/>
            </a:endParaRPr>
          </a:p>
          <a:p>
            <a:pPr marL="0" lvl="0" indent="0" algn="just" eaLnBrk="0" fontAlgn="base" hangingPunct="0">
              <a:spcBef>
                <a:spcPct val="0"/>
              </a:spcBef>
              <a:spcAft>
                <a:spcPct val="0"/>
              </a:spcAft>
              <a:buNone/>
            </a:pPr>
            <a:r>
              <a:rPr lang="el-GR" sz="2400" dirty="0" smtClean="0">
                <a:solidFill>
                  <a:schemeClr val="bg1"/>
                </a:solidFill>
                <a:latin typeface="Arial" pitchFamily="34" charset="0"/>
                <a:ea typeface="Times New Roman" pitchFamily="18" charset="0"/>
                <a:cs typeface="Arial" pitchFamily="34" charset="0"/>
              </a:rPr>
              <a:t>1/1000 χιλιοστομέτρου 	ή 10</a:t>
            </a:r>
            <a:r>
              <a:rPr lang="el-GR" sz="2400" baseline="30000" dirty="0" smtClean="0">
                <a:solidFill>
                  <a:schemeClr val="bg1"/>
                </a:solidFill>
                <a:latin typeface="Arial" pitchFamily="34" charset="0"/>
                <a:ea typeface="Times New Roman" pitchFamily="18" charset="0"/>
                <a:cs typeface="Arial" pitchFamily="34" charset="0"/>
              </a:rPr>
              <a:t>-6</a:t>
            </a:r>
            <a:r>
              <a:rPr lang="el-GR" sz="2400" dirty="0" smtClean="0">
                <a:solidFill>
                  <a:schemeClr val="bg1"/>
                </a:solidFill>
                <a:latin typeface="Arial" pitchFamily="34" charset="0"/>
                <a:ea typeface="Times New Roman" pitchFamily="18" charset="0"/>
                <a:cs typeface="Arial" pitchFamily="34" charset="0"/>
              </a:rPr>
              <a:t> μέτρα = 1 μικρόμετρο, 1 </a:t>
            </a:r>
            <a:r>
              <a:rPr lang="el-GR" sz="2400" dirty="0" err="1" smtClean="0">
                <a:solidFill>
                  <a:schemeClr val="bg1"/>
                </a:solidFill>
                <a:latin typeface="Arial" pitchFamily="34" charset="0"/>
                <a:ea typeface="Times New Roman" pitchFamily="18" charset="0"/>
                <a:cs typeface="Arial" pitchFamily="34" charset="0"/>
              </a:rPr>
              <a:t>μm</a:t>
            </a:r>
            <a:endParaRPr lang="el-GR" sz="2400" dirty="0" smtClean="0">
              <a:solidFill>
                <a:schemeClr val="bg1"/>
              </a:solidFill>
              <a:latin typeface="Arial" pitchFamily="34" charset="0"/>
              <a:cs typeface="Arial" pitchFamily="34" charset="0"/>
            </a:endParaRPr>
          </a:p>
          <a:p>
            <a:pPr marL="0" lvl="0" indent="0" algn="just" eaLnBrk="0" fontAlgn="base" hangingPunct="0">
              <a:spcBef>
                <a:spcPct val="0"/>
              </a:spcBef>
              <a:spcAft>
                <a:spcPct val="0"/>
              </a:spcAft>
              <a:buNone/>
            </a:pPr>
            <a:r>
              <a:rPr lang="el-GR" sz="2400" dirty="0" smtClean="0">
                <a:solidFill>
                  <a:schemeClr val="bg1"/>
                </a:solidFill>
                <a:latin typeface="Arial" pitchFamily="34" charset="0"/>
                <a:ea typeface="Times New Roman" pitchFamily="18" charset="0"/>
                <a:cs typeface="Arial" pitchFamily="34" charset="0"/>
              </a:rPr>
              <a:t>1/1000 μικρομέτρου		ή 10</a:t>
            </a:r>
            <a:r>
              <a:rPr lang="el-GR" sz="2400" baseline="30000" dirty="0" smtClean="0">
                <a:solidFill>
                  <a:schemeClr val="bg1"/>
                </a:solidFill>
                <a:latin typeface="Arial" pitchFamily="34" charset="0"/>
                <a:ea typeface="Times New Roman" pitchFamily="18" charset="0"/>
                <a:cs typeface="Arial" pitchFamily="34" charset="0"/>
              </a:rPr>
              <a:t>-9</a:t>
            </a:r>
            <a:r>
              <a:rPr lang="el-GR" sz="2400" dirty="0" smtClean="0">
                <a:solidFill>
                  <a:schemeClr val="bg1"/>
                </a:solidFill>
                <a:latin typeface="Arial" pitchFamily="34" charset="0"/>
                <a:ea typeface="Times New Roman" pitchFamily="18" charset="0"/>
                <a:cs typeface="Arial" pitchFamily="34" charset="0"/>
              </a:rPr>
              <a:t> μέτρα = 1 </a:t>
            </a:r>
            <a:r>
              <a:rPr lang="el-GR" sz="2400" dirty="0" err="1" smtClean="0">
                <a:solidFill>
                  <a:schemeClr val="bg1"/>
                </a:solidFill>
                <a:latin typeface="Arial" pitchFamily="34" charset="0"/>
                <a:ea typeface="Times New Roman" pitchFamily="18" charset="0"/>
                <a:cs typeface="Arial" pitchFamily="34" charset="0"/>
              </a:rPr>
              <a:t>νανόμετρο</a:t>
            </a:r>
            <a:r>
              <a:rPr lang="el-GR" sz="2400" dirty="0" smtClean="0">
                <a:solidFill>
                  <a:schemeClr val="bg1"/>
                </a:solidFill>
                <a:latin typeface="Arial" pitchFamily="34" charset="0"/>
                <a:ea typeface="Times New Roman" pitchFamily="18" charset="0"/>
                <a:cs typeface="Arial" pitchFamily="34" charset="0"/>
              </a:rPr>
              <a:t>,  1 </a:t>
            </a:r>
            <a:r>
              <a:rPr lang="el-GR" sz="2400" dirty="0" err="1" smtClean="0">
                <a:solidFill>
                  <a:schemeClr val="bg1"/>
                </a:solidFill>
                <a:latin typeface="Arial" pitchFamily="34" charset="0"/>
                <a:ea typeface="Times New Roman" pitchFamily="18" charset="0"/>
                <a:cs typeface="Arial" pitchFamily="34" charset="0"/>
              </a:rPr>
              <a:t>nm</a:t>
            </a:r>
            <a:endParaRPr lang="el-GR" sz="2400" dirty="0" smtClean="0">
              <a:solidFill>
                <a:schemeClr val="bg1"/>
              </a:solidFill>
              <a:latin typeface="Arial" pitchFamily="34" charset="0"/>
              <a:cs typeface="Arial" pitchFamily="34" charset="0"/>
            </a:endParaRPr>
          </a:p>
          <a:p>
            <a:pPr marL="0" lvl="0" indent="0" algn="just" eaLnBrk="0" fontAlgn="base" hangingPunct="0">
              <a:spcBef>
                <a:spcPct val="0"/>
              </a:spcBef>
              <a:spcAft>
                <a:spcPct val="0"/>
              </a:spcAft>
              <a:buNone/>
            </a:pPr>
            <a:r>
              <a:rPr lang="el-GR" sz="2400" dirty="0" smtClean="0">
                <a:solidFill>
                  <a:schemeClr val="bg1"/>
                </a:solidFill>
                <a:latin typeface="Arial" pitchFamily="34" charset="0"/>
                <a:ea typeface="Times New Roman" pitchFamily="18" charset="0"/>
                <a:cs typeface="Arial" pitchFamily="34" charset="0"/>
              </a:rPr>
              <a:t>1/1000 </a:t>
            </a:r>
            <a:r>
              <a:rPr lang="el-GR" sz="2400" dirty="0" err="1" smtClean="0">
                <a:solidFill>
                  <a:schemeClr val="bg1"/>
                </a:solidFill>
                <a:latin typeface="Arial" pitchFamily="34" charset="0"/>
                <a:ea typeface="Times New Roman" pitchFamily="18" charset="0"/>
                <a:cs typeface="Arial" pitchFamily="34" charset="0"/>
              </a:rPr>
              <a:t>νανομέτρου</a:t>
            </a:r>
            <a:r>
              <a:rPr lang="el-GR" sz="2400" dirty="0" smtClean="0">
                <a:solidFill>
                  <a:schemeClr val="bg1"/>
                </a:solidFill>
                <a:latin typeface="Arial" pitchFamily="34" charset="0"/>
                <a:ea typeface="Times New Roman" pitchFamily="18" charset="0"/>
                <a:cs typeface="Arial" pitchFamily="34" charset="0"/>
              </a:rPr>
              <a:t>		ή 10</a:t>
            </a:r>
            <a:r>
              <a:rPr lang="el-GR" sz="2400" baseline="30000" dirty="0" smtClean="0">
                <a:solidFill>
                  <a:schemeClr val="bg1"/>
                </a:solidFill>
                <a:latin typeface="Arial" pitchFamily="34" charset="0"/>
                <a:ea typeface="Times New Roman" pitchFamily="18" charset="0"/>
                <a:cs typeface="Arial" pitchFamily="34" charset="0"/>
              </a:rPr>
              <a:t>-12</a:t>
            </a:r>
            <a:r>
              <a:rPr lang="el-GR" sz="2400" dirty="0" smtClean="0">
                <a:solidFill>
                  <a:schemeClr val="bg1"/>
                </a:solidFill>
                <a:latin typeface="Arial" pitchFamily="34" charset="0"/>
                <a:ea typeface="Times New Roman" pitchFamily="18" charset="0"/>
                <a:cs typeface="Arial" pitchFamily="34" charset="0"/>
              </a:rPr>
              <a:t> μέτρα = 1 </a:t>
            </a:r>
            <a:r>
              <a:rPr lang="el-GR" sz="2400" dirty="0" err="1" smtClean="0">
                <a:solidFill>
                  <a:schemeClr val="bg1"/>
                </a:solidFill>
                <a:latin typeface="Arial" pitchFamily="34" charset="0"/>
                <a:ea typeface="Times New Roman" pitchFamily="18" charset="0"/>
                <a:cs typeface="Arial" pitchFamily="34" charset="0"/>
              </a:rPr>
              <a:t>πικόμετρο</a:t>
            </a:r>
            <a:r>
              <a:rPr lang="el-GR" sz="2400" dirty="0" smtClean="0">
                <a:solidFill>
                  <a:schemeClr val="bg1"/>
                </a:solidFill>
                <a:latin typeface="Arial" pitchFamily="34" charset="0"/>
                <a:ea typeface="Times New Roman" pitchFamily="18" charset="0"/>
                <a:cs typeface="Arial" pitchFamily="34" charset="0"/>
              </a:rPr>
              <a:t>, 1 </a:t>
            </a:r>
            <a:r>
              <a:rPr lang="el-GR" sz="2400" dirty="0" err="1" smtClean="0">
                <a:solidFill>
                  <a:schemeClr val="bg1"/>
                </a:solidFill>
                <a:latin typeface="Arial" pitchFamily="34" charset="0"/>
                <a:ea typeface="Times New Roman" pitchFamily="18" charset="0"/>
                <a:cs typeface="Arial" pitchFamily="34" charset="0"/>
              </a:rPr>
              <a:t>pm</a:t>
            </a:r>
            <a:endParaRPr lang="el-GR" sz="2400" dirty="0" smtClean="0">
              <a:solidFill>
                <a:schemeClr val="bg1"/>
              </a:solidFill>
              <a:latin typeface="Arial" pitchFamily="34" charset="0"/>
              <a:cs typeface="Arial" pitchFamily="34" charset="0"/>
            </a:endParaRPr>
          </a:p>
          <a:p>
            <a:pPr marL="0" lvl="0" indent="0" algn="just" eaLnBrk="0" fontAlgn="base" hangingPunct="0">
              <a:spcBef>
                <a:spcPct val="0"/>
              </a:spcBef>
              <a:spcAft>
                <a:spcPct val="0"/>
              </a:spcAft>
              <a:buNone/>
            </a:pPr>
            <a:r>
              <a:rPr lang="el-GR" sz="2400" dirty="0" smtClean="0">
                <a:solidFill>
                  <a:schemeClr val="bg1"/>
                </a:solidFill>
                <a:latin typeface="Arial" pitchFamily="34" charset="0"/>
                <a:ea typeface="Times New Roman" pitchFamily="18" charset="0"/>
                <a:cs typeface="Arial" pitchFamily="34" charset="0"/>
              </a:rPr>
              <a:t>1/10 του </a:t>
            </a:r>
            <a:r>
              <a:rPr lang="el-GR" sz="2400" dirty="0" err="1" smtClean="0">
                <a:solidFill>
                  <a:schemeClr val="bg1"/>
                </a:solidFill>
                <a:latin typeface="Arial" pitchFamily="34" charset="0"/>
                <a:ea typeface="Times New Roman" pitchFamily="18" charset="0"/>
                <a:cs typeface="Arial" pitchFamily="34" charset="0"/>
              </a:rPr>
              <a:t>nm</a:t>
            </a:r>
            <a:r>
              <a:rPr lang="el-GR" sz="2400" dirty="0" smtClean="0">
                <a:solidFill>
                  <a:schemeClr val="bg1"/>
                </a:solidFill>
                <a:latin typeface="Arial" pitchFamily="34" charset="0"/>
                <a:ea typeface="Times New Roman" pitchFamily="18" charset="0"/>
                <a:cs typeface="Arial" pitchFamily="34" charset="0"/>
              </a:rPr>
              <a:t>  			ή 10</a:t>
            </a:r>
            <a:r>
              <a:rPr lang="el-GR" sz="2400" baseline="30000" dirty="0" smtClean="0">
                <a:solidFill>
                  <a:schemeClr val="bg1"/>
                </a:solidFill>
                <a:latin typeface="Arial" pitchFamily="34" charset="0"/>
                <a:ea typeface="Times New Roman" pitchFamily="18" charset="0"/>
                <a:cs typeface="Arial" pitchFamily="34" charset="0"/>
              </a:rPr>
              <a:t>-10</a:t>
            </a:r>
            <a:r>
              <a:rPr lang="el-GR" sz="2400" dirty="0" smtClean="0">
                <a:solidFill>
                  <a:schemeClr val="bg1"/>
                </a:solidFill>
                <a:latin typeface="Arial" pitchFamily="34" charset="0"/>
                <a:ea typeface="Times New Roman" pitchFamily="18" charset="0"/>
                <a:cs typeface="Arial" pitchFamily="34" charset="0"/>
              </a:rPr>
              <a:t> μέτρα = 1 </a:t>
            </a:r>
            <a:r>
              <a:rPr lang="el-GR" sz="2400" dirty="0" err="1" smtClean="0">
                <a:solidFill>
                  <a:schemeClr val="bg1"/>
                </a:solidFill>
                <a:latin typeface="Arial" pitchFamily="34" charset="0"/>
                <a:ea typeface="Times New Roman" pitchFamily="18" charset="0"/>
                <a:cs typeface="Arial" pitchFamily="34" charset="0"/>
              </a:rPr>
              <a:t>Angstrom</a:t>
            </a:r>
            <a:r>
              <a:rPr lang="el-GR" sz="2400" dirty="0" smtClean="0">
                <a:solidFill>
                  <a:schemeClr val="bg1"/>
                </a:solidFill>
                <a:latin typeface="Arial" pitchFamily="34" charset="0"/>
                <a:ea typeface="Times New Roman" pitchFamily="18" charset="0"/>
                <a:cs typeface="Arial" pitchFamily="34" charset="0"/>
              </a:rPr>
              <a:t>,  1 </a:t>
            </a:r>
            <a:r>
              <a:rPr lang="el-GR" sz="2400" dirty="0" err="1" smtClean="0">
                <a:solidFill>
                  <a:schemeClr val="bg1"/>
                </a:solidFill>
                <a:latin typeface="Arial" pitchFamily="34" charset="0"/>
                <a:ea typeface="Times New Roman" pitchFamily="18" charset="0"/>
                <a:cs typeface="Arial" pitchFamily="34" charset="0"/>
              </a:rPr>
              <a:t>Α</a:t>
            </a:r>
            <a:r>
              <a:rPr lang="el-GR" sz="2400" baseline="30000" dirty="0" err="1" smtClean="0">
                <a:solidFill>
                  <a:schemeClr val="bg1"/>
                </a:solidFill>
                <a:latin typeface="Arial" pitchFamily="34" charset="0"/>
                <a:ea typeface="Times New Roman" pitchFamily="18" charset="0"/>
                <a:cs typeface="Arial" pitchFamily="34" charset="0"/>
              </a:rPr>
              <a:t>ο</a:t>
            </a:r>
            <a:endParaRPr lang="el-GR" sz="2400" dirty="0" smtClean="0">
              <a:solidFill>
                <a:schemeClr val="bg1"/>
              </a:solidFill>
              <a:latin typeface="Arial" pitchFamily="34" charset="0"/>
              <a:cs typeface="Arial" pitchFamily="34" charset="0"/>
            </a:endParaRPr>
          </a:p>
          <a:p>
            <a:pPr marL="0" lvl="0" indent="0" algn="just" eaLnBrk="0" fontAlgn="base" hangingPunct="0">
              <a:spcBef>
                <a:spcPct val="0"/>
              </a:spcBef>
              <a:spcAft>
                <a:spcPct val="0"/>
              </a:spcAft>
              <a:buNone/>
            </a:pPr>
            <a:r>
              <a:rPr lang="el-GR" sz="2400" dirty="0" smtClean="0">
                <a:latin typeface="Arial" pitchFamily="34" charset="0"/>
                <a:ea typeface="Times New Roman" pitchFamily="18" charset="0"/>
                <a:cs typeface="Arial" pitchFamily="34" charset="0"/>
              </a:rPr>
              <a:t> </a:t>
            </a:r>
            <a:endParaRPr lang="el-GR" sz="2400" dirty="0" smtClean="0">
              <a:latin typeface="Arial" pitchFamily="34" charset="0"/>
              <a:cs typeface="Arial" pitchFamily="34" charset="0"/>
            </a:endParaRPr>
          </a:p>
          <a:p>
            <a:pPr>
              <a:buNone/>
            </a:pPr>
            <a:endParaRPr lang="el-G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u="sng" dirty="0" smtClean="0">
                <a:solidFill>
                  <a:schemeClr val="bg1"/>
                </a:solidFill>
              </a:rPr>
              <a:t>Το σύνθετο μικροσκόπιο</a:t>
            </a:r>
            <a:r>
              <a:rPr lang="el-GR" dirty="0" smtClean="0">
                <a:solidFill>
                  <a:schemeClr val="bg1"/>
                </a:solidFill>
              </a:rPr>
              <a:t/>
            </a:r>
            <a:br>
              <a:rPr lang="el-GR" dirty="0" smtClean="0">
                <a:solidFill>
                  <a:schemeClr val="bg1"/>
                </a:solidFill>
              </a:rPr>
            </a:br>
            <a:endParaRPr lang="el-GR" dirty="0">
              <a:solidFill>
                <a:schemeClr val="bg1"/>
              </a:solidFill>
            </a:endParaRPr>
          </a:p>
        </p:txBody>
      </p:sp>
      <p:sp>
        <p:nvSpPr>
          <p:cNvPr id="3" name="2 - Θέση περιεχομένου"/>
          <p:cNvSpPr>
            <a:spLocks noGrp="1"/>
          </p:cNvSpPr>
          <p:nvPr>
            <p:ph idx="1"/>
          </p:nvPr>
        </p:nvSpPr>
        <p:spPr>
          <a:xfrm>
            <a:off x="0" y="620688"/>
            <a:ext cx="6372200" cy="6237312"/>
          </a:xfrm>
        </p:spPr>
        <p:style>
          <a:lnRef idx="3">
            <a:schemeClr val="lt1"/>
          </a:lnRef>
          <a:fillRef idx="1">
            <a:schemeClr val="accent6"/>
          </a:fillRef>
          <a:effectRef idx="1">
            <a:schemeClr val="accent6"/>
          </a:effectRef>
          <a:fontRef idx="minor">
            <a:schemeClr val="lt1"/>
          </a:fontRef>
        </p:style>
        <p:txBody>
          <a:bodyPr>
            <a:normAutofit fontScale="92500"/>
          </a:bodyPr>
          <a:lstStyle/>
          <a:p>
            <a:pPr>
              <a:buFont typeface="Wingdings" pitchFamily="2" charset="2"/>
              <a:buChar char="ü"/>
            </a:pPr>
            <a:r>
              <a:rPr lang="el-GR" dirty="0" smtClean="0">
                <a:solidFill>
                  <a:schemeClr val="bg1"/>
                </a:solidFill>
              </a:rPr>
              <a:t>Είναι το συνηθέστερο είδος μικροσκοπίου που χρησιμοποιείται στην καθημερινή ιατρική πράξη: είναι </a:t>
            </a:r>
            <a:r>
              <a:rPr lang="el-GR" dirty="0" smtClean="0">
                <a:solidFill>
                  <a:srgbClr val="FFFF00"/>
                </a:solidFill>
              </a:rPr>
              <a:t>πολύ εύχρηστο </a:t>
            </a:r>
            <a:r>
              <a:rPr lang="el-GR" dirty="0" smtClean="0">
                <a:solidFill>
                  <a:schemeClr val="bg1"/>
                </a:solidFill>
              </a:rPr>
              <a:t>και </a:t>
            </a:r>
            <a:r>
              <a:rPr lang="el-GR" dirty="0" smtClean="0">
                <a:solidFill>
                  <a:srgbClr val="FFFF00"/>
                </a:solidFill>
              </a:rPr>
              <a:t>παρέχει ικανοποιητική μεγέθυνση</a:t>
            </a:r>
            <a:r>
              <a:rPr lang="el-GR" dirty="0" smtClean="0">
                <a:solidFill>
                  <a:schemeClr val="bg1"/>
                </a:solidFill>
              </a:rPr>
              <a:t> για τις περισσότερες διαγνωστικές ανάγκες. Αναφέρεται και ως «κοινό μικροσκόπιο» ή «οπτικό μικροσκόπιο» ή «</a:t>
            </a:r>
            <a:r>
              <a:rPr lang="el-GR" dirty="0" err="1" smtClean="0">
                <a:solidFill>
                  <a:schemeClr val="bg1"/>
                </a:solidFill>
              </a:rPr>
              <a:t>φωτομικροσκόπιο</a:t>
            </a:r>
            <a:r>
              <a:rPr lang="el-GR" dirty="0" smtClean="0">
                <a:solidFill>
                  <a:schemeClr val="bg1"/>
                </a:solidFill>
              </a:rPr>
              <a:t>».</a:t>
            </a:r>
          </a:p>
          <a:p>
            <a:r>
              <a:rPr lang="el-GR" u="sng" dirty="0" smtClean="0">
                <a:solidFill>
                  <a:schemeClr val="bg1"/>
                </a:solidFill>
              </a:rPr>
              <a:t>Μέρη του συνθέτου μικροσκοπίου</a:t>
            </a:r>
            <a:r>
              <a:rPr lang="el-GR" dirty="0" smtClean="0">
                <a:solidFill>
                  <a:schemeClr val="bg1"/>
                </a:solidFill>
              </a:rPr>
              <a:t>.</a:t>
            </a:r>
          </a:p>
          <a:p>
            <a:pPr>
              <a:buNone/>
            </a:pPr>
            <a:r>
              <a:rPr lang="el-GR" dirty="0" smtClean="0">
                <a:solidFill>
                  <a:schemeClr val="bg1"/>
                </a:solidFill>
              </a:rPr>
              <a:t>Το σύνθετο μικροσκόπιο αποτελείται από τα ακόλουθα βασικά τμήματα:</a:t>
            </a:r>
          </a:p>
          <a:p>
            <a:pPr>
              <a:buNone/>
            </a:pPr>
            <a:endParaRPr lang="el-GR" dirty="0" smtClean="0">
              <a:solidFill>
                <a:schemeClr val="bg1"/>
              </a:solidFill>
            </a:endParaRPr>
          </a:p>
          <a:p>
            <a:pPr>
              <a:buNone/>
            </a:pPr>
            <a:endParaRPr lang="el-GR" dirty="0"/>
          </a:p>
        </p:txBody>
      </p:sp>
      <p:pic>
        <p:nvPicPr>
          <p:cNvPr id="4" name="Picture 2"/>
          <p:cNvPicPr>
            <a:picLocks noChangeAspect="1" noChangeArrowheads="1"/>
          </p:cNvPicPr>
          <p:nvPr/>
        </p:nvPicPr>
        <p:blipFill>
          <a:blip r:embed="rId2" cstate="print"/>
          <a:srcRect/>
          <a:stretch>
            <a:fillRect/>
          </a:stretch>
        </p:blipFill>
        <p:spPr bwMode="auto">
          <a:xfrm>
            <a:off x="6372200" y="548680"/>
            <a:ext cx="2771800" cy="2924944"/>
          </a:xfrm>
          <a:prstGeom prst="rect">
            <a:avLst/>
          </a:prstGeom>
          <a:noFill/>
          <a:ln w="9525">
            <a:noFill/>
            <a:miter lim="800000"/>
            <a:headEnd/>
            <a:tailEnd/>
          </a:ln>
        </p:spPr>
      </p:pic>
      <p:sp>
        <p:nvSpPr>
          <p:cNvPr id="5" name="4 - Ορθογώνιο"/>
          <p:cNvSpPr/>
          <p:nvPr/>
        </p:nvSpPr>
        <p:spPr>
          <a:xfrm>
            <a:off x="6372200" y="3501008"/>
            <a:ext cx="2771800" cy="646331"/>
          </a:xfrm>
          <a:prstGeom prst="rect">
            <a:avLst/>
          </a:prstGeom>
        </p:spPr>
        <p:txBody>
          <a:bodyPr wrap="square">
            <a:spAutoFit/>
          </a:bodyPr>
          <a:lstStyle/>
          <a:p>
            <a:r>
              <a:rPr lang="el-GR" dirty="0" smtClean="0"/>
              <a:t>Το μικροσκόπιο του </a:t>
            </a:r>
            <a:r>
              <a:rPr lang="el-GR" dirty="0" err="1" smtClean="0"/>
              <a:t>Robert</a:t>
            </a:r>
            <a:r>
              <a:rPr lang="el-GR" dirty="0" smtClean="0"/>
              <a:t> </a:t>
            </a:r>
            <a:r>
              <a:rPr lang="el-GR" dirty="0" err="1" smtClean="0"/>
              <a:t>Hooke</a:t>
            </a:r>
            <a:r>
              <a:rPr lang="el-GR" dirty="0" smtClean="0"/>
              <a:t>. </a:t>
            </a:r>
            <a:endParaRPr lang="el-GR" dirty="0"/>
          </a:p>
        </p:txBody>
      </p:sp>
      <p:pic>
        <p:nvPicPr>
          <p:cNvPr id="6" name="Picture 4"/>
          <p:cNvPicPr>
            <a:picLocks noChangeAspect="1" noChangeArrowheads="1"/>
          </p:cNvPicPr>
          <p:nvPr/>
        </p:nvPicPr>
        <p:blipFill>
          <a:blip r:embed="rId3" cstate="print"/>
          <a:srcRect/>
          <a:stretch>
            <a:fillRect/>
          </a:stretch>
        </p:blipFill>
        <p:spPr bwMode="auto">
          <a:xfrm>
            <a:off x="6372200" y="4149080"/>
            <a:ext cx="2771800" cy="1584176"/>
          </a:xfrm>
          <a:prstGeom prst="rect">
            <a:avLst/>
          </a:prstGeom>
          <a:noFill/>
          <a:ln w="9525">
            <a:noFill/>
            <a:miter lim="800000"/>
            <a:headEnd/>
            <a:tailEnd/>
          </a:ln>
        </p:spPr>
      </p:pic>
      <p:sp>
        <p:nvSpPr>
          <p:cNvPr id="7" name="6 - Ορθογώνιο"/>
          <p:cNvSpPr/>
          <p:nvPr/>
        </p:nvSpPr>
        <p:spPr>
          <a:xfrm>
            <a:off x="6372200" y="5805264"/>
            <a:ext cx="2771800" cy="646331"/>
          </a:xfrm>
          <a:prstGeom prst="rect">
            <a:avLst/>
          </a:prstGeom>
        </p:spPr>
        <p:txBody>
          <a:bodyPr wrap="square">
            <a:spAutoFit/>
          </a:bodyPr>
          <a:lstStyle/>
          <a:p>
            <a:r>
              <a:rPr lang="el-GR" dirty="0" err="1" smtClean="0"/>
              <a:t>Αντικειμενοφόρος</a:t>
            </a:r>
            <a:r>
              <a:rPr lang="el-GR" dirty="0" smtClean="0"/>
              <a:t> πλάκα – </a:t>
            </a:r>
            <a:r>
              <a:rPr lang="el-GR" dirty="0" err="1" smtClean="0"/>
              <a:t>Καλυπτρίδα</a:t>
            </a:r>
            <a:r>
              <a:rPr lang="el-GR" dirty="0" smtClean="0"/>
              <a:t>. </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0"/>
            <a:ext cx="9144000" cy="8448248"/>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bg1"/>
                </a:solidFill>
                <a:effectLst/>
                <a:ea typeface="Times New Roman" pitchFamily="18" charset="0"/>
                <a:cs typeface="Arial" pitchFamily="34" charset="0"/>
              </a:rPr>
              <a:t>α)</a:t>
            </a:r>
            <a:r>
              <a:rPr kumimoji="0" lang="el-GR" sz="2800" b="0" i="0" u="sng" strike="noStrike" cap="none" normalizeH="0" baseline="0" dirty="0" err="1" smtClean="0">
                <a:ln>
                  <a:noFill/>
                </a:ln>
                <a:solidFill>
                  <a:srgbClr val="0000FF"/>
                </a:solidFill>
                <a:effectLst/>
                <a:ea typeface="Times New Roman" pitchFamily="18" charset="0"/>
                <a:cs typeface="Arial" pitchFamily="34" charset="0"/>
              </a:rPr>
              <a:t>Αντικειμενοφόρος</a:t>
            </a:r>
            <a:r>
              <a:rPr lang="el-GR" sz="2800" u="sng" dirty="0" smtClean="0">
                <a:solidFill>
                  <a:srgbClr val="0000FF"/>
                </a:solidFill>
                <a:ea typeface="Times New Roman" pitchFamily="18" charset="0"/>
                <a:cs typeface="Arial" pitchFamily="34" charset="0"/>
              </a:rPr>
              <a:t> </a:t>
            </a:r>
            <a:r>
              <a:rPr kumimoji="0" lang="el-GR" sz="2800" b="0" i="0" u="sng" strike="noStrike" cap="none" normalizeH="0" baseline="0" dirty="0" smtClean="0">
                <a:ln>
                  <a:noFill/>
                </a:ln>
                <a:solidFill>
                  <a:srgbClr val="0000FF"/>
                </a:solidFill>
                <a:effectLst/>
                <a:ea typeface="Times New Roman" pitchFamily="18" charset="0"/>
                <a:cs typeface="Arial" pitchFamily="34" charset="0"/>
              </a:rPr>
              <a:t>τράπεζα</a:t>
            </a:r>
            <a:r>
              <a:rPr kumimoji="0" lang="el-GR" sz="2800" b="0" i="0" u="sng" strike="noStrike" cap="none" normalizeH="0" baseline="0" dirty="0" smtClean="0">
                <a:ln>
                  <a:noFill/>
                </a:ln>
                <a:solidFill>
                  <a:schemeClr val="bg1"/>
                </a:solidFill>
                <a:effectLst/>
                <a:ea typeface="Times New Roman" pitchFamily="18" charset="0"/>
                <a:cs typeface="Arial" pitchFamily="34" charset="0"/>
              </a:rPr>
              <a:t>.</a:t>
            </a:r>
            <a:r>
              <a:rPr kumimoji="0" lang="el-GR" sz="2800" b="0" i="0" strike="noStrike" cap="none" normalizeH="0" dirty="0" smtClean="0">
                <a:ln>
                  <a:noFill/>
                </a:ln>
                <a:solidFill>
                  <a:schemeClr val="bg1"/>
                </a:solidFill>
                <a:effectLst/>
                <a:ea typeface="Times New Roman" pitchFamily="18" charset="0"/>
                <a:cs typeface="Arial" pitchFamily="34" charset="0"/>
              </a:rPr>
              <a:t> </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Είναι επίπεδη και επάνω της τοποθετείται η </a:t>
            </a:r>
            <a:r>
              <a:rPr kumimoji="0" lang="el-GR" sz="2800" b="0" i="0" u="none" strike="noStrike" cap="none" normalizeH="0" baseline="0" dirty="0" err="1" smtClean="0">
                <a:ln>
                  <a:noFill/>
                </a:ln>
                <a:solidFill>
                  <a:schemeClr val="bg1"/>
                </a:solidFill>
                <a:effectLst/>
                <a:ea typeface="Times New Roman" pitchFamily="18" charset="0"/>
                <a:cs typeface="Arial" pitchFamily="34" charset="0"/>
              </a:rPr>
              <a:t>αντικειμενοφόρος</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 πλάκα με το δείγμα</a:t>
            </a:r>
            <a:r>
              <a:rPr lang="el-GR" sz="2800" dirty="0" smtClean="0">
                <a:solidFill>
                  <a:schemeClr val="bg1"/>
                </a:solidFill>
                <a:ea typeface="Times New Roman" pitchFamily="18" charset="0"/>
                <a:cs typeface="Arial" pitchFamily="34" charset="0"/>
              </a:rPr>
              <a:t>. </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Το παρασκεύασμα συγκρατείται με ειδικά άγκιστρα επάνω στην κινητή τράπεζα, </a:t>
            </a:r>
            <a:r>
              <a:rPr lang="el-GR" sz="2800" dirty="0" smtClean="0">
                <a:solidFill>
                  <a:schemeClr val="bg1"/>
                </a:solidFill>
                <a:ea typeface="Times New Roman" pitchFamily="18" charset="0"/>
                <a:cs typeface="Arial" pitchFamily="34" charset="0"/>
              </a:rPr>
              <a:t>για να μπορεί να </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κινείται προς όλες τις κατευθύνσεις</a:t>
            </a:r>
            <a:r>
              <a:rPr lang="el-GR" sz="2800" dirty="0" smtClean="0">
                <a:solidFill>
                  <a:schemeClr val="bg1"/>
                </a:solidFill>
                <a:ea typeface="Times New Roman" pitchFamily="18" charset="0"/>
                <a:cs typeface="Arial" pitchFamily="34" charset="0"/>
              </a:rPr>
              <a:t>. </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Η τράπεζα έχει στο κέντρο της μία στρογγυλή τρύπα, μέσα από την οποία περνά η φωτεινή δέσμη. Με τον αδρό και τον </a:t>
            </a:r>
            <a:r>
              <a:rPr kumimoji="0" lang="el-GR" sz="2800" b="0" i="0" u="none" strike="noStrike" cap="none" normalizeH="0" baseline="0" dirty="0" err="1" smtClean="0">
                <a:ln>
                  <a:noFill/>
                </a:ln>
                <a:solidFill>
                  <a:schemeClr val="bg1"/>
                </a:solidFill>
                <a:effectLst/>
                <a:ea typeface="Times New Roman" pitchFamily="18" charset="0"/>
                <a:cs typeface="Arial" pitchFamily="34" charset="0"/>
              </a:rPr>
              <a:t>μικρομετρικό</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 κοχλία είναι δυνατή η προς τα επάνω ή κάτω κίνηση της τράπεζας, για εστίαση.</a:t>
            </a:r>
            <a:endParaRPr kumimoji="0" lang="el-GR" sz="2800" b="0" i="0" u="none" strike="noStrike" cap="none" normalizeH="0" baseline="0" dirty="0" smtClean="0">
              <a:ln>
                <a:noFill/>
              </a:ln>
              <a:solidFill>
                <a:schemeClr val="bg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bg1"/>
                </a:solidFill>
                <a:effectLst/>
                <a:ea typeface="Times New Roman" pitchFamily="18" charset="0"/>
                <a:cs typeface="Arial" pitchFamily="34" charset="0"/>
              </a:rPr>
              <a:t>β) </a:t>
            </a:r>
            <a:r>
              <a:rPr kumimoji="0" lang="el-GR" sz="2800" b="0" i="0" u="sng" strike="noStrike" cap="none" normalizeH="0" baseline="0" dirty="0" smtClean="0">
                <a:ln>
                  <a:noFill/>
                </a:ln>
                <a:solidFill>
                  <a:srgbClr val="0000FF"/>
                </a:solidFill>
                <a:effectLst/>
                <a:ea typeface="Times New Roman" pitchFamily="18" charset="0"/>
                <a:cs typeface="Arial" pitchFamily="34" charset="0"/>
              </a:rPr>
              <a:t>Φωτεινή πηγή. </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Μπορεί να είναι ηλεκτρική φωτεινή πηγή προσαρμοσμένη στο μικροσκόπιο</a:t>
            </a:r>
            <a:r>
              <a:rPr kumimoji="0" lang="el-GR" sz="2800" b="0" i="0" u="none" strike="noStrike" cap="none" normalizeH="0" dirty="0" smtClean="0">
                <a:ln>
                  <a:noFill/>
                </a:ln>
                <a:solidFill>
                  <a:schemeClr val="bg1"/>
                </a:solidFill>
                <a:effectLst/>
                <a:ea typeface="Times New Roman" pitchFamily="18" charset="0"/>
                <a:cs typeface="Arial" pitchFamily="34" charset="0"/>
              </a:rPr>
              <a:t> </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ή ανεξάρτητη από αυτό.</a:t>
            </a:r>
          </a:p>
          <a:p>
            <a:pPr algn="just" eaLnBrk="0" fontAlgn="base" hangingPunct="0">
              <a:spcBef>
                <a:spcPct val="0"/>
              </a:spcBef>
              <a:spcAft>
                <a:spcPct val="0"/>
              </a:spcAft>
            </a:pPr>
            <a:r>
              <a:rPr lang="el-GR" sz="2800" dirty="0" smtClean="0">
                <a:solidFill>
                  <a:schemeClr val="bg1"/>
                </a:solidFill>
                <a:ea typeface="Segoe UI" pitchFamily="34" charset="0"/>
                <a:cs typeface="Arial" pitchFamily="34" charset="0"/>
              </a:rPr>
              <a:t>γ</a:t>
            </a:r>
            <a:r>
              <a:rPr lang="el-GR" sz="2800" u="sng" dirty="0" smtClean="0">
                <a:solidFill>
                  <a:schemeClr val="bg1"/>
                </a:solidFill>
                <a:ea typeface="Segoe UI" pitchFamily="34" charset="0"/>
                <a:cs typeface="Arial" pitchFamily="34" charset="0"/>
              </a:rPr>
              <a:t>) </a:t>
            </a:r>
            <a:r>
              <a:rPr lang="el-GR" sz="2800" u="sng" dirty="0" smtClean="0">
                <a:solidFill>
                  <a:srgbClr val="0000FF"/>
                </a:solidFill>
                <a:ea typeface="Segoe UI" pitchFamily="34" charset="0"/>
                <a:cs typeface="Arial" pitchFamily="34" charset="0"/>
              </a:rPr>
              <a:t>Συμπυκνωτής</a:t>
            </a:r>
            <a:r>
              <a:rPr lang="el-GR" sz="2800" dirty="0" smtClean="0">
                <a:solidFill>
                  <a:srgbClr val="0000FF"/>
                </a:solidFill>
                <a:ea typeface="Segoe UI" pitchFamily="34" charset="0"/>
                <a:cs typeface="Arial" pitchFamily="34" charset="0"/>
              </a:rPr>
              <a:t>.</a:t>
            </a:r>
            <a:r>
              <a:rPr lang="el-GR" sz="2800" dirty="0" smtClean="0">
                <a:solidFill>
                  <a:schemeClr val="bg1"/>
                </a:solidFill>
                <a:ea typeface="Segoe UI" pitchFamily="34" charset="0"/>
                <a:cs typeface="Arial" pitchFamily="34" charset="0"/>
              </a:rPr>
              <a:t> Βρίσκεται κάτω από την τράπεζα για να συγκεντρώνει τις ακτίνες της φωτεινής πηγής επάνω στην </a:t>
            </a:r>
            <a:r>
              <a:rPr lang="el-GR" sz="2800" dirty="0" err="1" smtClean="0">
                <a:solidFill>
                  <a:schemeClr val="bg1"/>
                </a:solidFill>
                <a:ea typeface="Segoe UI" pitchFamily="34" charset="0"/>
                <a:cs typeface="Arial" pitchFamily="34" charset="0"/>
              </a:rPr>
              <a:t>αντικειμενoφόρo</a:t>
            </a:r>
            <a:r>
              <a:rPr lang="el-GR" sz="2800" dirty="0" smtClean="0">
                <a:solidFill>
                  <a:schemeClr val="bg1"/>
                </a:solidFill>
                <a:ea typeface="Segoe UI" pitchFamily="34" charset="0"/>
                <a:cs typeface="Arial" pitchFamily="34" charset="0"/>
              </a:rPr>
              <a:t> πλάκα (δείγμα). Ενισχύεται με διάφραγμα ίριδας, για να αυξομειώνεται το πάχος της φωτεινής δέσμης. Η σωστή χρήση του </a:t>
            </a:r>
            <a:r>
              <a:rPr lang="el-GR" sz="2800" dirty="0" err="1" smtClean="0">
                <a:solidFill>
                  <a:schemeClr val="bg1"/>
                </a:solidFill>
                <a:ea typeface="Segoe UI" pitchFamily="34" charset="0"/>
                <a:cs typeface="Arial" pitchFamily="34" charset="0"/>
              </a:rPr>
              <a:t>συγκεντρωτήρα</a:t>
            </a:r>
            <a:r>
              <a:rPr lang="el-GR" sz="2800" dirty="0" smtClean="0">
                <a:solidFill>
                  <a:schemeClr val="bg1"/>
                </a:solidFill>
                <a:ea typeface="Segoe UI" pitchFamily="34" charset="0"/>
                <a:cs typeface="Arial" pitchFamily="34" charset="0"/>
              </a:rPr>
              <a:t> επηρεάζει την ποιότητα εικόνας.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bg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bg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bg1"/>
              </a:solidFill>
              <a:effectLst/>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51148"/>
            <a:ext cx="9144000" cy="735586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just"/>
            <a:r>
              <a:rPr kumimoji="0" lang="el-GR" sz="2800" b="0" i="0" u="none" strike="noStrike" cap="none" normalizeH="0" baseline="0" dirty="0" smtClean="0">
                <a:ln>
                  <a:noFill/>
                </a:ln>
                <a:solidFill>
                  <a:schemeClr val="bg1"/>
                </a:solidFill>
                <a:effectLst/>
                <a:ea typeface="Segoe UI" pitchFamily="34" charset="0"/>
                <a:cs typeface="Segoe UI" pitchFamily="34" charset="0"/>
              </a:rPr>
              <a:t>δ) </a:t>
            </a:r>
            <a:r>
              <a:rPr kumimoji="0" lang="el-GR" sz="2800" b="0" i="0" u="sng" strike="noStrike" cap="none" normalizeH="0" baseline="0" dirty="0" smtClean="0">
                <a:ln>
                  <a:noFill/>
                </a:ln>
                <a:solidFill>
                  <a:srgbClr val="0000FF"/>
                </a:solidFill>
                <a:effectLst/>
                <a:ea typeface="Segoe UI" pitchFamily="34" charset="0"/>
                <a:cs typeface="Segoe UI" pitchFamily="34" charset="0"/>
              </a:rPr>
              <a:t>Σύστημα φακών. </a:t>
            </a:r>
            <a:r>
              <a:rPr kumimoji="0" lang="el-GR" sz="2800" b="0" i="0" u="none" strike="noStrike" cap="none" normalizeH="0" baseline="0" dirty="0" smtClean="0">
                <a:ln>
                  <a:noFill/>
                </a:ln>
                <a:solidFill>
                  <a:schemeClr val="bg1"/>
                </a:solidFill>
                <a:effectLst/>
                <a:ea typeface="Segoe UI" pitchFamily="34" charset="0"/>
                <a:cs typeface="Segoe UI" pitchFamily="34" charset="0"/>
              </a:rPr>
              <a:t>Αποτελείται από τους: </a:t>
            </a:r>
            <a:r>
              <a:rPr kumimoji="0" lang="en-US" sz="2800" b="0" i="0" u="none" strike="noStrike" cap="none" normalizeH="0" baseline="0" dirty="0" err="1" smtClean="0">
                <a:ln>
                  <a:noFill/>
                </a:ln>
                <a:solidFill>
                  <a:schemeClr val="bg1"/>
                </a:solidFill>
                <a:effectLst/>
                <a:ea typeface="Segoe UI" pitchFamily="34" charset="0"/>
                <a:cs typeface="Segoe UI" pitchFamily="34" charset="0"/>
              </a:rPr>
              <a:t>i</a:t>
            </a:r>
            <a:r>
              <a:rPr kumimoji="0" lang="el-GR" sz="2800" b="0" i="0" u="none" strike="noStrike" cap="none" normalizeH="0" baseline="0" dirty="0" smtClean="0">
                <a:ln>
                  <a:noFill/>
                </a:ln>
                <a:solidFill>
                  <a:schemeClr val="bg1"/>
                </a:solidFill>
                <a:effectLst/>
                <a:ea typeface="Segoe UI" pitchFamily="34" charset="0"/>
                <a:cs typeface="Segoe UI" pitchFamily="34" charset="0"/>
              </a:rPr>
              <a:t>) </a:t>
            </a:r>
            <a:r>
              <a:rPr kumimoji="0" lang="el-GR" sz="2800" b="0" i="0" u="sng" strike="noStrike" cap="none" normalizeH="0" baseline="0" dirty="0" smtClean="0">
                <a:ln>
                  <a:noFill/>
                </a:ln>
                <a:solidFill>
                  <a:schemeClr val="bg1"/>
                </a:solidFill>
                <a:effectLst/>
                <a:ea typeface="Segoe UI" pitchFamily="34" charset="0"/>
                <a:cs typeface="Segoe UI" pitchFamily="34" charset="0"/>
              </a:rPr>
              <a:t>αντικειμενικούς φακούς</a:t>
            </a:r>
            <a:r>
              <a:rPr kumimoji="0" lang="el-GR" sz="2800" b="0" i="0" u="sng" strike="noStrike" cap="none" normalizeH="0" dirty="0" smtClean="0">
                <a:ln>
                  <a:noFill/>
                </a:ln>
                <a:solidFill>
                  <a:schemeClr val="bg1"/>
                </a:solidFill>
                <a:effectLst/>
                <a:ea typeface="Segoe UI" pitchFamily="34" charset="0"/>
                <a:cs typeface="Segoe UI" pitchFamily="34" charset="0"/>
              </a:rPr>
              <a:t> </a:t>
            </a:r>
            <a:r>
              <a:rPr kumimoji="0" lang="el-GR" sz="2800" b="0" i="0" u="sng" strike="noStrike" cap="none" normalizeH="0" baseline="0" dirty="0" smtClean="0">
                <a:ln>
                  <a:noFill/>
                </a:ln>
                <a:solidFill>
                  <a:schemeClr val="bg1"/>
                </a:solidFill>
                <a:effectLst/>
                <a:ea typeface="Segoe UI" pitchFamily="34" charset="0"/>
                <a:cs typeface="Segoe UI" pitchFamily="34" charset="0"/>
              </a:rPr>
              <a:t>σε περιστρεφόμενο δίσκο</a:t>
            </a:r>
            <a:r>
              <a:rPr kumimoji="0" lang="el-GR" sz="2800" b="0" i="0" u="none" strike="noStrike" cap="none" normalizeH="0" baseline="0" dirty="0" smtClean="0">
                <a:ln>
                  <a:noFill/>
                </a:ln>
                <a:solidFill>
                  <a:schemeClr val="bg1"/>
                </a:solidFill>
                <a:effectLst/>
                <a:ea typeface="Segoe UI" pitchFamily="34" charset="0"/>
                <a:cs typeface="Segoe UI" pitchFamily="34" charset="0"/>
              </a:rPr>
              <a:t>, ώστε να τοποθετούνται διαδοχικά επάνω στο δείγμα </a:t>
            </a:r>
            <a:r>
              <a:rPr lang="el-GR" sz="2800" dirty="0" smtClean="0">
                <a:solidFill>
                  <a:schemeClr val="bg1"/>
                </a:solidFill>
                <a:ea typeface="Segoe UI" pitchFamily="34" charset="0"/>
                <a:cs typeface="Segoe UI" pitchFamily="34" charset="0"/>
              </a:rPr>
              <a:t>αντικειμενικοί φακοί με αυξανόμενη μεγεθυντική ισχύ. Η εστιακή τους απόσταση είναι πολύ μικρή και μεγεθύνουν από 2 ως 100 φορές (2Χ – 100Χ). Συνήθως υπάρχουν τρεις (10Χ, 40Χ και 100Χ). Οι μεγάλης μεγέθυνσης φακοί απαιτούν χρήση ελαίου για παρατήρηση χωρίς απώλεια από σκέδαση φωτός (</a:t>
            </a:r>
            <a:r>
              <a:rPr lang="el-GR" sz="2800" dirty="0" err="1" smtClean="0">
                <a:solidFill>
                  <a:schemeClr val="bg1"/>
                </a:solidFill>
                <a:ea typeface="Segoe UI" pitchFamily="34" charset="0"/>
                <a:cs typeface="Segoe UI" pitchFamily="34" charset="0"/>
              </a:rPr>
              <a:t>ελαιο</a:t>
            </a:r>
            <a:r>
              <a:rPr lang="el-GR" sz="2800" dirty="0" smtClean="0">
                <a:solidFill>
                  <a:schemeClr val="bg1"/>
                </a:solidFill>
                <a:ea typeface="Segoe UI" pitchFamily="34" charset="0"/>
                <a:cs typeface="Segoe UI" pitchFamily="34" charset="0"/>
              </a:rPr>
              <a:t>-καταδυτικοί φακοί)</a:t>
            </a:r>
          </a:p>
          <a:p>
            <a:pPr algn="just"/>
            <a:r>
              <a:rPr lang="en-US" sz="2800" dirty="0" smtClean="0">
                <a:solidFill>
                  <a:schemeClr val="bg1"/>
                </a:solidFill>
                <a:ea typeface="Segoe UI" pitchFamily="34" charset="0"/>
                <a:cs typeface="Segoe UI" pitchFamily="34" charset="0"/>
              </a:rPr>
              <a:t>ii</a:t>
            </a:r>
            <a:r>
              <a:rPr lang="el-GR" sz="2800" dirty="0" smtClean="0">
                <a:solidFill>
                  <a:schemeClr val="bg1"/>
                </a:solidFill>
                <a:ea typeface="Segoe UI" pitchFamily="34" charset="0"/>
                <a:cs typeface="Segoe UI" pitchFamily="34" charset="0"/>
              </a:rPr>
              <a:t>) </a:t>
            </a:r>
            <a:r>
              <a:rPr lang="el-GR" sz="2800" u="sng" dirty="0" smtClean="0">
                <a:solidFill>
                  <a:schemeClr val="bg1"/>
                </a:solidFill>
                <a:ea typeface="Segoe UI" pitchFamily="34" charset="0"/>
                <a:cs typeface="Segoe UI" pitchFamily="34" charset="0"/>
              </a:rPr>
              <a:t>Ένα ή δύο προσοφθάλμιους φακούς </a:t>
            </a:r>
            <a:r>
              <a:rPr lang="el-GR" sz="2800" dirty="0" smtClean="0">
                <a:solidFill>
                  <a:schemeClr val="bg1"/>
                </a:solidFill>
                <a:ea typeface="Segoe UI" pitchFamily="34" charset="0"/>
                <a:cs typeface="Segoe UI" pitchFamily="34" charset="0"/>
              </a:rPr>
              <a:t>για παρατήρηση με ένα ή δύο μάτια κ (για 2</a:t>
            </a:r>
            <a:r>
              <a:rPr lang="el-GR" sz="2800" baseline="30000" dirty="0" smtClean="0">
                <a:solidFill>
                  <a:schemeClr val="bg1"/>
                </a:solidFill>
                <a:ea typeface="Segoe UI" pitchFamily="34" charset="0"/>
                <a:cs typeface="Segoe UI" pitchFamily="34" charset="0"/>
              </a:rPr>
              <a:t>ο</a:t>
            </a:r>
            <a:r>
              <a:rPr lang="el-GR" sz="2800" dirty="0" smtClean="0">
                <a:solidFill>
                  <a:schemeClr val="bg1"/>
                </a:solidFill>
                <a:ea typeface="Segoe UI" pitchFamily="34" charset="0"/>
                <a:cs typeface="Segoe UI" pitchFamily="34" charset="0"/>
              </a:rPr>
              <a:t> παρατηρητή ή για φωτογραφική μηχανή). Εμφανίζουν μεγεθυντική ισχύ, που κυμαίνεται από 5 χ ως 25 Χ, έτσι ώστε σε συνδυασμό με τους αντικειμενικούς φακούς να λαμβάνεται μια τελική μεγέθυνση του αντικειμένου, που κυμαίνεται από 10Χ ως 2500 Χ ( συνήθως 100 Χ ως 1000Χ)</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Microscop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i="1" u="sng" dirty="0" smtClean="0"/>
              <a:t>Μόλυνση</a:t>
            </a:r>
            <a:endParaRPr lang="el-GR" dirty="0"/>
          </a:p>
        </p:txBody>
      </p:sp>
      <p:sp>
        <p:nvSpPr>
          <p:cNvPr id="3" name="2 - Θέση περιεχομένου"/>
          <p:cNvSpPr>
            <a:spLocks noGrp="1"/>
          </p:cNvSpPr>
          <p:nvPr>
            <p:ph idx="1"/>
          </p:nvPr>
        </p:nvSpPr>
        <p:spPr>
          <a:xfrm>
            <a:off x="0" y="620688"/>
            <a:ext cx="9144000" cy="6237312"/>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a:buNone/>
            </a:pPr>
            <a:r>
              <a:rPr lang="el-GR" sz="3400" dirty="0" smtClean="0"/>
              <a:t>είναι </a:t>
            </a:r>
            <a:r>
              <a:rPr lang="el-GR" sz="3400" dirty="0"/>
              <a:t>η είσοδος μικροβίου σε </a:t>
            </a:r>
            <a:r>
              <a:rPr lang="el-GR" sz="3400" dirty="0" err="1"/>
              <a:t>μεγαλοοργανισμό</a:t>
            </a:r>
            <a:r>
              <a:rPr lang="el-GR" sz="3400" dirty="0"/>
              <a:t> ή η απλή επαφή του με αυτόν </a:t>
            </a:r>
            <a:r>
              <a:rPr lang="el-GR" sz="3400" dirty="0">
                <a:solidFill>
                  <a:srgbClr val="FF0066"/>
                </a:solidFill>
              </a:rPr>
              <a:t>χωρίς να προκαλείται νόσος.</a:t>
            </a:r>
          </a:p>
          <a:p>
            <a:pPr>
              <a:buNone/>
            </a:pPr>
            <a:r>
              <a:rPr lang="el-GR" sz="3400" i="1" u="sng" dirty="0">
                <a:solidFill>
                  <a:srgbClr val="0000FF"/>
                </a:solidFill>
              </a:rPr>
              <a:t>Λοίμωξη</a:t>
            </a:r>
            <a:r>
              <a:rPr lang="el-GR" sz="3400" dirty="0">
                <a:solidFill>
                  <a:srgbClr val="0000FF"/>
                </a:solidFill>
              </a:rPr>
              <a:t> </a:t>
            </a:r>
            <a:r>
              <a:rPr lang="el-GR" sz="3400" dirty="0"/>
              <a:t>είναι η πρόκληση παθολογικών συμπτωμάτων σε ένα </a:t>
            </a:r>
            <a:r>
              <a:rPr lang="el-GR" sz="3400" dirty="0" err="1"/>
              <a:t>μεγαλοοργανισμό</a:t>
            </a:r>
            <a:r>
              <a:rPr lang="el-GR" sz="3400" dirty="0"/>
              <a:t> λόγω της εισόδου και πολλαπλασιασμού παθογόνων μικροοργανισμών.</a:t>
            </a:r>
          </a:p>
          <a:p>
            <a:pPr>
              <a:buNone/>
            </a:pPr>
            <a:r>
              <a:rPr lang="el-GR" sz="3400" dirty="0"/>
              <a:t> </a:t>
            </a:r>
            <a:r>
              <a:rPr lang="el-GR" sz="3400" u="sng" dirty="0" smtClean="0"/>
              <a:t>Μορφές </a:t>
            </a:r>
            <a:r>
              <a:rPr lang="el-GR" sz="3400" u="sng" dirty="0"/>
              <a:t>λοίμωξης</a:t>
            </a:r>
          </a:p>
          <a:p>
            <a:r>
              <a:rPr lang="el-GR" sz="3400" u="sng" dirty="0" err="1">
                <a:solidFill>
                  <a:srgbClr val="0000FF"/>
                </a:solidFill>
              </a:rPr>
              <a:t>Υποκλινική</a:t>
            </a:r>
            <a:r>
              <a:rPr lang="el-GR" sz="3400" u="sng" dirty="0">
                <a:solidFill>
                  <a:srgbClr val="0000FF"/>
                </a:solidFill>
              </a:rPr>
              <a:t> νόσος</a:t>
            </a:r>
            <a:r>
              <a:rPr lang="el-GR" sz="3400" dirty="0">
                <a:solidFill>
                  <a:srgbClr val="0000FF"/>
                </a:solidFill>
              </a:rPr>
              <a:t>: </a:t>
            </a:r>
            <a:r>
              <a:rPr lang="el-GR" sz="3400" dirty="0"/>
              <a:t>Η νόσος εγκαθίσταται και υποχωρεί χωρίς να </a:t>
            </a:r>
            <a:r>
              <a:rPr lang="el-GR" sz="3400" dirty="0" smtClean="0"/>
              <a:t>προκαλεί</a:t>
            </a:r>
            <a:r>
              <a:rPr lang="el-GR" sz="3400" dirty="0"/>
              <a:t> συμπτωματολογία αλλά μπορεί να διαγνωσθεί εργαστηριακά.</a:t>
            </a:r>
          </a:p>
          <a:p>
            <a:r>
              <a:rPr lang="el-GR" sz="3400" u="sng" dirty="0">
                <a:solidFill>
                  <a:srgbClr val="0000FF"/>
                </a:solidFill>
              </a:rPr>
              <a:t>Εκτρωτικές μορφές</a:t>
            </a:r>
            <a:r>
              <a:rPr lang="el-GR" sz="3400" dirty="0">
                <a:solidFill>
                  <a:srgbClr val="0000FF"/>
                </a:solidFill>
              </a:rPr>
              <a:t>: </a:t>
            </a:r>
            <a:r>
              <a:rPr lang="el-GR" sz="3400" dirty="0"/>
              <a:t>Τυπική νόσος με ελάχιστη συμπτωματολογία και μικρή διάρκεια.</a:t>
            </a:r>
          </a:p>
          <a:p>
            <a:r>
              <a:rPr lang="el-GR" sz="3400" u="sng" dirty="0">
                <a:solidFill>
                  <a:srgbClr val="0000FF"/>
                </a:solidFill>
              </a:rPr>
              <a:t>Τυπική νόσος</a:t>
            </a:r>
            <a:r>
              <a:rPr lang="el-GR" sz="3400" dirty="0">
                <a:solidFill>
                  <a:srgbClr val="0000FF"/>
                </a:solidFill>
              </a:rPr>
              <a:t>: </a:t>
            </a:r>
            <a:r>
              <a:rPr lang="el-GR" sz="3400" dirty="0">
                <a:solidFill>
                  <a:schemeClr val="bg1"/>
                </a:solidFill>
              </a:rPr>
              <a:t>παρουσιάζονται </a:t>
            </a:r>
            <a:r>
              <a:rPr lang="el-GR" sz="3400" dirty="0"/>
              <a:t>όλα τα κυριότερα σημεία που καθορίζουν μία νόσο.</a:t>
            </a:r>
          </a:p>
          <a:p>
            <a:r>
              <a:rPr lang="el-GR" sz="3400" u="sng" dirty="0">
                <a:solidFill>
                  <a:srgbClr val="0000FF"/>
                </a:solidFill>
              </a:rPr>
              <a:t>Άτυπη μορφή νόσου</a:t>
            </a:r>
            <a:r>
              <a:rPr lang="el-GR" sz="3400" dirty="0"/>
              <a:t>: Μία λοίμωξη εμφανίζεται με ασυνήθη συμπτωματολογία. Στη συνέχεια μπορεί να εξελιχθεί σε τυπική λοίμωξη.</a:t>
            </a:r>
          </a:p>
          <a:p>
            <a:r>
              <a:rPr lang="el-GR" sz="3400" u="sng" dirty="0">
                <a:solidFill>
                  <a:srgbClr val="0000FF"/>
                </a:solidFill>
              </a:rPr>
              <a:t>Κεραυνοβόλος νόσος</a:t>
            </a:r>
            <a:r>
              <a:rPr lang="el-GR" sz="3400" dirty="0">
                <a:solidFill>
                  <a:srgbClr val="0000FF"/>
                </a:solidFill>
              </a:rPr>
              <a:t>: </a:t>
            </a:r>
            <a:r>
              <a:rPr lang="el-GR" sz="3400" dirty="0"/>
              <a:t>Η βαρύτερη και ταχύτερα εξελισσόμενη μορφή της νόσου.</a:t>
            </a:r>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sz="3100" b="1" u="sng" dirty="0" smtClean="0">
                <a:solidFill>
                  <a:schemeClr val="bg1"/>
                </a:solidFill>
              </a:rPr>
              <a:t>Παραλλαγές του συνθέτου μικροσκοπίου.</a:t>
            </a:r>
            <a:r>
              <a:rPr lang="el-GR" dirty="0" smtClean="0"/>
              <a:t/>
            </a:r>
            <a:br>
              <a:rPr lang="el-GR" dirty="0" smtClean="0"/>
            </a:br>
            <a:endParaRPr lang="el-GR" dirty="0"/>
          </a:p>
        </p:txBody>
      </p:sp>
      <p:sp>
        <p:nvSpPr>
          <p:cNvPr id="3" name="2 - Θέση περιεχομένου"/>
          <p:cNvSpPr>
            <a:spLocks noGrp="1"/>
          </p:cNvSpPr>
          <p:nvPr>
            <p:ph idx="1"/>
          </p:nvPr>
        </p:nvSpPr>
        <p:spPr>
          <a:xfrm>
            <a:off x="0" y="476672"/>
            <a:ext cx="9144000" cy="6381328"/>
          </a:xfrm>
        </p:spPr>
        <p:style>
          <a:lnRef idx="3">
            <a:schemeClr val="lt1"/>
          </a:lnRef>
          <a:fillRef idx="1">
            <a:schemeClr val="accent6"/>
          </a:fillRef>
          <a:effectRef idx="1">
            <a:schemeClr val="accent6"/>
          </a:effectRef>
          <a:fontRef idx="minor">
            <a:schemeClr val="lt1"/>
          </a:fontRef>
        </p:style>
        <p:txBody>
          <a:bodyPr>
            <a:normAutofit fontScale="92500" lnSpcReduction="20000"/>
          </a:bodyPr>
          <a:lstStyle/>
          <a:p>
            <a:r>
              <a:rPr lang="el-GR" dirty="0" smtClean="0">
                <a:solidFill>
                  <a:schemeClr val="bg1"/>
                </a:solidFill>
              </a:rPr>
              <a:t>Το </a:t>
            </a:r>
            <a:r>
              <a:rPr lang="el-GR" u="sng" dirty="0" smtClean="0">
                <a:solidFill>
                  <a:schemeClr val="bg1"/>
                </a:solidFill>
              </a:rPr>
              <a:t>ηλεκτρονικό μικροσκόπιο </a:t>
            </a:r>
            <a:r>
              <a:rPr lang="el-GR" dirty="0" smtClean="0">
                <a:solidFill>
                  <a:schemeClr val="bg1"/>
                </a:solidFill>
              </a:rPr>
              <a:t>χρησιμοποιεί </a:t>
            </a:r>
            <a:r>
              <a:rPr lang="el-GR" u="sng" dirty="0" smtClean="0">
                <a:solidFill>
                  <a:srgbClr val="FFFF00"/>
                </a:solidFill>
              </a:rPr>
              <a:t>δέσμη ηλεκτρονίων</a:t>
            </a:r>
            <a:r>
              <a:rPr lang="el-GR" dirty="0" smtClean="0">
                <a:solidFill>
                  <a:schemeClr val="bg1"/>
                </a:solidFill>
              </a:rPr>
              <a:t> </a:t>
            </a:r>
            <a:r>
              <a:rPr lang="el-GR" u="sng" dirty="0" smtClean="0">
                <a:solidFill>
                  <a:schemeClr val="bg1"/>
                </a:solidFill>
              </a:rPr>
              <a:t>αντί φωτός </a:t>
            </a:r>
            <a:r>
              <a:rPr lang="el-GR" dirty="0" smtClean="0">
                <a:solidFill>
                  <a:schemeClr val="bg1"/>
                </a:solidFill>
              </a:rPr>
              <a:t>(με ειδικό σύστημα εκπομπής ηλεκτρονίων από ένα πυρακτωμένο νήμα λόγω θερμοηλεκτρικού φαινομένου και υψηλής τάσης) γιατί η διακριτική δυνατότητα αυξάνεται με τη μείωση του μήκους κύματος της ακτινοβολίας</a:t>
            </a:r>
          </a:p>
          <a:p>
            <a:r>
              <a:rPr lang="el-GR" u="sng" dirty="0" smtClean="0">
                <a:solidFill>
                  <a:schemeClr val="bg1"/>
                </a:solidFill>
              </a:rPr>
              <a:t>Το μικροσκόπιο αντιθέτου φάσεως </a:t>
            </a:r>
            <a:r>
              <a:rPr lang="el-GR" dirty="0" smtClean="0">
                <a:solidFill>
                  <a:schemeClr val="bg1"/>
                </a:solidFill>
              </a:rPr>
              <a:t>για παρατήρηση ζωντανού υλικού χωρίς χρώση και βασίζεται στη διαφορετική απορρόφηση του φωτός από τα συστατικά της ζωντανής ύλης</a:t>
            </a:r>
          </a:p>
          <a:p>
            <a:r>
              <a:rPr lang="el-GR" dirty="0" smtClean="0">
                <a:solidFill>
                  <a:schemeClr val="bg1"/>
                </a:solidFill>
              </a:rPr>
              <a:t>Το </a:t>
            </a:r>
            <a:r>
              <a:rPr lang="el-GR" u="sng" dirty="0" smtClean="0">
                <a:solidFill>
                  <a:schemeClr val="bg1"/>
                </a:solidFill>
              </a:rPr>
              <a:t>πολωτικό μικροσκόπιο </a:t>
            </a:r>
            <a:r>
              <a:rPr lang="el-GR" dirty="0" smtClean="0">
                <a:solidFill>
                  <a:schemeClr val="bg1"/>
                </a:solidFill>
              </a:rPr>
              <a:t>για παρατήρηση βιολογικών δομών που έχουν την ιδιότητα να στρέφουν το επίπεδο του πολωμένου φωτός. </a:t>
            </a:r>
          </a:p>
          <a:p>
            <a:r>
              <a:rPr lang="el-GR" dirty="0" smtClean="0">
                <a:solidFill>
                  <a:schemeClr val="bg1"/>
                </a:solidFill>
              </a:rPr>
              <a:t>Το </a:t>
            </a:r>
            <a:r>
              <a:rPr lang="el-GR" u="sng" dirty="0" smtClean="0">
                <a:solidFill>
                  <a:schemeClr val="bg1"/>
                </a:solidFill>
              </a:rPr>
              <a:t>μικροσκόπιο σκοτεινού πεδίου </a:t>
            </a:r>
            <a:r>
              <a:rPr lang="el-GR" dirty="0" smtClean="0">
                <a:solidFill>
                  <a:schemeClr val="bg1"/>
                </a:solidFill>
              </a:rPr>
              <a:t>για παρατήρηση βλεφαρίδων </a:t>
            </a:r>
            <a:r>
              <a:rPr lang="el-GR" dirty="0" err="1" smtClean="0">
                <a:solidFill>
                  <a:schemeClr val="bg1"/>
                </a:solidFill>
              </a:rPr>
              <a:t>σπειροχαιτών</a:t>
            </a:r>
            <a:r>
              <a:rPr lang="el-GR" dirty="0" smtClean="0">
                <a:solidFill>
                  <a:schemeClr val="bg1"/>
                </a:solidFill>
              </a:rPr>
              <a:t> κ.α. </a:t>
            </a:r>
          </a:p>
          <a:p>
            <a:endParaRPr lang="el-GR"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u="sng" dirty="0" smtClean="0">
                <a:solidFill>
                  <a:schemeClr val="bg1"/>
                </a:solidFill>
              </a:rPr>
              <a:t>Το μικροσκόπιο φθορισμού</a:t>
            </a:r>
            <a:r>
              <a:rPr lang="el-GR" sz="3600" b="1" dirty="0" smtClean="0">
                <a:solidFill>
                  <a:schemeClr val="bg1"/>
                </a:solidFill>
              </a:rPr>
              <a:t>.</a:t>
            </a:r>
            <a:br>
              <a:rPr lang="el-GR" sz="3600" b="1" dirty="0" smtClean="0">
                <a:solidFill>
                  <a:schemeClr val="bg1"/>
                </a:solidFill>
              </a:rPr>
            </a:br>
            <a:endParaRPr lang="el-GR" sz="3600" b="1" dirty="0">
              <a:solidFill>
                <a:schemeClr val="bg1"/>
              </a:solidFill>
            </a:endParaRPr>
          </a:p>
        </p:txBody>
      </p:sp>
      <p:sp>
        <p:nvSpPr>
          <p:cNvPr id="3" name="2 - Θέση περιεχομένου"/>
          <p:cNvSpPr>
            <a:spLocks noGrp="1"/>
          </p:cNvSpPr>
          <p:nvPr>
            <p:ph idx="1"/>
          </p:nvPr>
        </p:nvSpPr>
        <p:spPr>
          <a:xfrm>
            <a:off x="457200" y="908720"/>
            <a:ext cx="8229600" cy="5616624"/>
          </a:xfrm>
        </p:spPr>
        <p:style>
          <a:lnRef idx="3">
            <a:schemeClr val="lt1"/>
          </a:lnRef>
          <a:fillRef idx="1">
            <a:schemeClr val="accent6"/>
          </a:fillRef>
          <a:effectRef idx="1">
            <a:schemeClr val="accent6"/>
          </a:effectRef>
          <a:fontRef idx="minor">
            <a:schemeClr val="lt1"/>
          </a:fontRef>
        </p:style>
        <p:txBody>
          <a:bodyPr/>
          <a:lstStyle/>
          <a:p>
            <a:r>
              <a:rPr lang="el-GR" dirty="0" smtClean="0">
                <a:solidFill>
                  <a:schemeClr val="bg1"/>
                </a:solidFill>
              </a:rPr>
              <a:t>Χρησιμοποιείται για να αποκαλύπτει ουσίες που έχουν την ιδιότητα να φθορίζουν. </a:t>
            </a:r>
          </a:p>
          <a:p>
            <a:pPr>
              <a:buNone/>
            </a:pPr>
            <a:r>
              <a:rPr lang="el-GR" dirty="0" smtClean="0">
                <a:solidFill>
                  <a:schemeClr val="bg1"/>
                </a:solidFill>
              </a:rPr>
              <a:t>Γίνεται κατάλληλη φθορίζουσα χρώση των παρασκευασμάτων και χρησιμοποιείται υπεριώδης ακτινοβολία για πρόκληση του φθορισμού και ειδικοί αντικειμενικοί φακοί.</a:t>
            </a:r>
          </a:p>
          <a:p>
            <a:r>
              <a:rPr lang="el-GR" dirty="0" smtClean="0">
                <a:solidFill>
                  <a:schemeClr val="bg1"/>
                </a:solidFill>
              </a:rPr>
              <a:t>Το </a:t>
            </a:r>
            <a:r>
              <a:rPr lang="el-GR" u="sng" dirty="0" smtClean="0">
                <a:solidFill>
                  <a:schemeClr val="bg1"/>
                </a:solidFill>
              </a:rPr>
              <a:t>στερεοσκόπιο</a:t>
            </a:r>
            <a:r>
              <a:rPr lang="el-GR" dirty="0" smtClean="0">
                <a:solidFill>
                  <a:schemeClr val="bg1"/>
                </a:solidFill>
              </a:rPr>
              <a:t> με το οποίο είναι δυνατή η τρισδιάστατη παρατήρηση με χρήση δύο αντικειμενικών φακών ταυτοχρόνως.  </a:t>
            </a:r>
          </a:p>
          <a:p>
            <a:pPr>
              <a:buNone/>
            </a:pP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764704"/>
          </a:xfrm>
        </p:spPr>
        <p:txBody>
          <a:bodyPr>
            <a:noAutofit/>
          </a:bodyPr>
          <a:lstStyle/>
          <a:p>
            <a:r>
              <a:rPr lang="el-GR" sz="3200" b="1" i="1" cap="all" dirty="0" smtClean="0">
                <a:solidFill>
                  <a:schemeClr val="bg1"/>
                </a:solidFill>
                <a:effectLst>
                  <a:innerShdw blurRad="63500" dist="50800">
                    <a:prstClr val="black">
                      <a:alpha val="50000"/>
                    </a:prstClr>
                  </a:innerShdw>
                </a:effectLst>
              </a:rPr>
              <a:t/>
            </a:r>
            <a:br>
              <a:rPr lang="el-GR" sz="3200" b="1" i="1" cap="all" dirty="0" smtClean="0">
                <a:solidFill>
                  <a:schemeClr val="bg1"/>
                </a:solidFill>
                <a:effectLst>
                  <a:innerShdw blurRad="63500" dist="50800">
                    <a:prstClr val="black">
                      <a:alpha val="50000"/>
                    </a:prstClr>
                  </a:innerShdw>
                </a:effectLst>
              </a:rPr>
            </a:br>
            <a:r>
              <a:rPr lang="el-GR" sz="3200" b="1" i="1" cap="all" dirty="0" smtClean="0">
                <a:solidFill>
                  <a:schemeClr val="bg1"/>
                </a:solidFill>
                <a:effectLst>
                  <a:innerShdw blurRad="63500" dist="50800">
                    <a:prstClr val="black">
                      <a:alpha val="50000"/>
                    </a:prstClr>
                  </a:innerShdw>
                </a:effectLst>
              </a:rPr>
              <a:t>ΠΑΡΑΣΙΤΑ </a:t>
            </a:r>
            <a:r>
              <a:rPr lang="el-GR" sz="3200" dirty="0" smtClean="0">
                <a:solidFill>
                  <a:schemeClr val="bg1"/>
                </a:solidFill>
              </a:rPr>
              <a:t>Γενικά</a:t>
            </a:r>
            <a:br>
              <a:rPr lang="el-GR" sz="3200" dirty="0" smtClean="0">
                <a:solidFill>
                  <a:schemeClr val="bg1"/>
                </a:solidFill>
              </a:rPr>
            </a:br>
            <a:r>
              <a:rPr lang="el-GR" sz="3200" b="1" i="1" cap="all" dirty="0" smtClean="0">
                <a:solidFill>
                  <a:schemeClr val="bg1"/>
                </a:solidFill>
                <a:effectLst>
                  <a:innerShdw blurRad="63500" dist="50800">
                    <a:prstClr val="black">
                      <a:alpha val="50000"/>
                    </a:prstClr>
                  </a:innerShdw>
                </a:effectLst>
              </a:rPr>
              <a:t/>
            </a:r>
            <a:br>
              <a:rPr lang="el-GR" sz="3200" b="1" i="1" cap="all" dirty="0" smtClean="0">
                <a:solidFill>
                  <a:schemeClr val="bg1"/>
                </a:solidFill>
                <a:effectLst>
                  <a:innerShdw blurRad="63500" dist="50800">
                    <a:prstClr val="black">
                      <a:alpha val="50000"/>
                    </a:prstClr>
                  </a:innerShdw>
                </a:effectLst>
              </a:rPr>
            </a:br>
            <a:endParaRPr lang="el-GR" sz="3200" dirty="0">
              <a:solidFill>
                <a:schemeClr val="bg1"/>
              </a:solidFill>
            </a:endParaRPr>
          </a:p>
        </p:txBody>
      </p:sp>
      <p:sp>
        <p:nvSpPr>
          <p:cNvPr id="3" name="2 - Θέση περιεχομένου"/>
          <p:cNvSpPr>
            <a:spLocks noGrp="1"/>
          </p:cNvSpPr>
          <p:nvPr>
            <p:ph idx="1"/>
          </p:nvPr>
        </p:nvSpPr>
        <p:spPr>
          <a:xfrm>
            <a:off x="0" y="476672"/>
            <a:ext cx="9144000" cy="6381328"/>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buNone/>
            </a:pPr>
            <a:r>
              <a:rPr lang="el-GR" dirty="0" smtClean="0">
                <a:solidFill>
                  <a:schemeClr val="bg1"/>
                </a:solidFill>
              </a:rPr>
              <a:t>Εκτός </a:t>
            </a:r>
            <a:r>
              <a:rPr lang="el-GR" dirty="0" smtClean="0">
                <a:solidFill>
                  <a:schemeClr val="bg1"/>
                </a:solidFill>
              </a:rPr>
              <a:t>των </a:t>
            </a:r>
            <a:r>
              <a:rPr lang="el-GR" dirty="0" smtClean="0">
                <a:solidFill>
                  <a:schemeClr val="bg1"/>
                </a:solidFill>
              </a:rPr>
              <a:t>πρωτόζωων </a:t>
            </a:r>
            <a:r>
              <a:rPr lang="el-GR" dirty="0" smtClean="0">
                <a:solidFill>
                  <a:schemeClr val="bg1"/>
                </a:solidFill>
              </a:rPr>
              <a:t>που είναι </a:t>
            </a:r>
            <a:r>
              <a:rPr lang="el-GR" dirty="0" smtClean="0">
                <a:solidFill>
                  <a:schemeClr val="bg1"/>
                </a:solidFill>
              </a:rPr>
              <a:t>μονοκύτταροι </a:t>
            </a:r>
            <a:r>
              <a:rPr lang="el-GR" dirty="0" smtClean="0">
                <a:solidFill>
                  <a:schemeClr val="bg1"/>
                </a:solidFill>
              </a:rPr>
              <a:t>μικροοργανισμοί, υπάρχουν και </a:t>
            </a:r>
            <a:r>
              <a:rPr lang="el-GR" u="sng" dirty="0" smtClean="0">
                <a:solidFill>
                  <a:schemeClr val="bg1"/>
                </a:solidFill>
              </a:rPr>
              <a:t>παρασιτικοί οργανισμοί </a:t>
            </a:r>
            <a:r>
              <a:rPr lang="el-GR" b="1" u="sng" dirty="0" smtClean="0">
                <a:solidFill>
                  <a:schemeClr val="bg1"/>
                </a:solidFill>
              </a:rPr>
              <a:t>πολυ</a:t>
            </a:r>
            <a:r>
              <a:rPr lang="el-GR" b="1" u="sng" dirty="0" smtClean="0">
                <a:solidFill>
                  <a:schemeClr val="bg1"/>
                </a:solidFill>
              </a:rPr>
              <a:t>κύττα</a:t>
            </a:r>
            <a:r>
              <a:rPr lang="el-GR" b="1" u="sng" dirty="0" smtClean="0">
                <a:solidFill>
                  <a:schemeClr val="bg1"/>
                </a:solidFill>
              </a:rPr>
              <a:t>ροι</a:t>
            </a:r>
            <a:r>
              <a:rPr lang="el-GR" dirty="0" smtClean="0">
                <a:solidFill>
                  <a:schemeClr val="bg1"/>
                </a:solidFill>
              </a:rPr>
              <a:t>, που ανήκουν στα </a:t>
            </a:r>
            <a:r>
              <a:rPr lang="el-GR" u="sng" dirty="0" smtClean="0">
                <a:solidFill>
                  <a:schemeClr val="bg1"/>
                </a:solidFill>
              </a:rPr>
              <a:t>Μετάζωα</a:t>
            </a:r>
            <a:r>
              <a:rPr lang="el-GR" dirty="0" smtClean="0">
                <a:solidFill>
                  <a:schemeClr val="bg1"/>
                </a:solidFill>
              </a:rPr>
              <a:t>.</a:t>
            </a:r>
            <a:endParaRPr lang="el-GR" dirty="0" smtClean="0">
              <a:solidFill>
                <a:schemeClr val="bg1"/>
              </a:solidFill>
            </a:endParaRPr>
          </a:p>
          <a:p>
            <a:r>
              <a:rPr lang="el-GR" dirty="0" smtClean="0">
                <a:solidFill>
                  <a:schemeClr val="bg1"/>
                </a:solidFill>
              </a:rPr>
              <a:t>Τα πρωτόζωα μαζί με τις </a:t>
            </a:r>
            <a:r>
              <a:rPr lang="el-GR" dirty="0" err="1" smtClean="0">
                <a:solidFill>
                  <a:schemeClr val="bg1"/>
                </a:solidFill>
              </a:rPr>
              <a:t>έλμινθες</a:t>
            </a:r>
            <a:r>
              <a:rPr lang="el-GR" dirty="0" smtClean="0">
                <a:solidFill>
                  <a:schemeClr val="bg1"/>
                </a:solidFill>
              </a:rPr>
              <a:t> ονομάζονται </a:t>
            </a:r>
            <a:r>
              <a:rPr lang="el-GR" b="1" dirty="0" smtClean="0">
                <a:solidFill>
                  <a:schemeClr val="bg1"/>
                </a:solidFill>
              </a:rPr>
              <a:t>παράσιτα, </a:t>
            </a:r>
            <a:r>
              <a:rPr lang="el-GR" dirty="0" smtClean="0">
                <a:solidFill>
                  <a:schemeClr val="bg1"/>
                </a:solidFill>
              </a:rPr>
              <a:t>τα οποία συνδυάζουν </a:t>
            </a:r>
            <a:r>
              <a:rPr lang="el-GR" u="sng" dirty="0" smtClean="0">
                <a:solidFill>
                  <a:schemeClr val="bg1"/>
                </a:solidFill>
              </a:rPr>
              <a:t>κίνηση </a:t>
            </a:r>
            <a:r>
              <a:rPr lang="el-GR" dirty="0" smtClean="0">
                <a:solidFill>
                  <a:schemeClr val="bg1"/>
                </a:solidFill>
              </a:rPr>
              <a:t>και </a:t>
            </a:r>
            <a:r>
              <a:rPr lang="el-GR" u="sng" dirty="0" err="1" smtClean="0">
                <a:solidFill>
                  <a:schemeClr val="bg1"/>
                </a:solidFill>
              </a:rPr>
              <a:t>ετερότροφο</a:t>
            </a:r>
            <a:r>
              <a:rPr lang="el-GR" u="sng" dirty="0" smtClean="0">
                <a:solidFill>
                  <a:schemeClr val="bg1"/>
                </a:solidFill>
              </a:rPr>
              <a:t> θρέψη </a:t>
            </a:r>
          </a:p>
          <a:p>
            <a:r>
              <a:rPr lang="el-GR" dirty="0" smtClean="0">
                <a:solidFill>
                  <a:schemeClr val="bg1"/>
                </a:solidFill>
              </a:rPr>
              <a:t>προκαλούν </a:t>
            </a:r>
            <a:r>
              <a:rPr lang="el-GR" b="1" dirty="0" smtClean="0">
                <a:solidFill>
                  <a:schemeClr val="bg1"/>
                </a:solidFill>
              </a:rPr>
              <a:t>παρασιτώσεις </a:t>
            </a:r>
            <a:r>
              <a:rPr lang="el-GR" dirty="0" smtClean="0">
                <a:solidFill>
                  <a:schemeClr val="bg1"/>
                </a:solidFill>
              </a:rPr>
              <a:t>στον άνθρωπο</a:t>
            </a:r>
            <a:r>
              <a:rPr lang="el-GR" dirty="0" smtClean="0">
                <a:solidFill>
                  <a:schemeClr val="bg1"/>
                </a:solidFill>
              </a:rPr>
              <a:t>.</a:t>
            </a:r>
          </a:p>
          <a:p>
            <a:pPr>
              <a:buNone/>
            </a:pPr>
            <a:r>
              <a:rPr lang="el-GR" u="sng" dirty="0" smtClean="0">
                <a:solidFill>
                  <a:schemeClr val="bg1"/>
                </a:solidFill>
              </a:rPr>
              <a:t>Συχνότητα </a:t>
            </a:r>
            <a:r>
              <a:rPr lang="el-GR" u="sng" dirty="0" smtClean="0">
                <a:solidFill>
                  <a:schemeClr val="bg1"/>
                </a:solidFill>
              </a:rPr>
              <a:t>παρασίτων: </a:t>
            </a:r>
            <a:r>
              <a:rPr lang="el-GR" dirty="0" smtClean="0">
                <a:solidFill>
                  <a:schemeClr val="bg1"/>
                </a:solidFill>
              </a:rPr>
              <a:t>Ποικίλλει ευρέως στις διάφορες περιοχές της γης ανάλογα με το </a:t>
            </a:r>
            <a:r>
              <a:rPr lang="el-GR" u="sng" dirty="0" smtClean="0">
                <a:solidFill>
                  <a:schemeClr val="bg1"/>
                </a:solidFill>
              </a:rPr>
              <a:t>βιοτικό επίπεδο του πληθυσμού</a:t>
            </a:r>
            <a:r>
              <a:rPr lang="el-GR" dirty="0" smtClean="0">
                <a:solidFill>
                  <a:schemeClr val="bg1"/>
                </a:solidFill>
              </a:rPr>
              <a:t> και την </a:t>
            </a:r>
            <a:r>
              <a:rPr lang="el-GR" u="sng" dirty="0" smtClean="0">
                <a:solidFill>
                  <a:schemeClr val="bg1"/>
                </a:solidFill>
              </a:rPr>
              <a:t>οικονομική ανάπτυξη</a:t>
            </a:r>
            <a:r>
              <a:rPr lang="el-GR" dirty="0" smtClean="0">
                <a:solidFill>
                  <a:schemeClr val="bg1"/>
                </a:solidFill>
              </a:rPr>
              <a:t>, την </a:t>
            </a:r>
            <a:r>
              <a:rPr lang="el-GR" u="sng" dirty="0" smtClean="0">
                <a:solidFill>
                  <a:schemeClr val="bg1"/>
                </a:solidFill>
              </a:rPr>
              <a:t>ύπαρξη αποδοτικών υπηρεσιών υγείας</a:t>
            </a:r>
            <a:r>
              <a:rPr lang="el-GR" dirty="0" smtClean="0">
                <a:solidFill>
                  <a:schemeClr val="bg1"/>
                </a:solidFill>
              </a:rPr>
              <a:t> και </a:t>
            </a:r>
            <a:r>
              <a:rPr lang="el-GR" u="sng" dirty="0" smtClean="0">
                <a:solidFill>
                  <a:schemeClr val="bg1"/>
                </a:solidFill>
              </a:rPr>
              <a:t>ελέγχου της υγιεινής διαβίωσης των ανθρώπων</a:t>
            </a:r>
            <a:r>
              <a:rPr lang="el-GR" dirty="0" smtClean="0">
                <a:solidFill>
                  <a:schemeClr val="bg1"/>
                </a:solidFill>
              </a:rPr>
              <a:t>, την ύπαρξη </a:t>
            </a:r>
            <a:r>
              <a:rPr lang="el-GR" u="sng" dirty="0" smtClean="0">
                <a:solidFill>
                  <a:schemeClr val="bg1"/>
                </a:solidFill>
              </a:rPr>
              <a:t>ελών,</a:t>
            </a:r>
            <a:r>
              <a:rPr lang="el-GR" dirty="0" smtClean="0">
                <a:solidFill>
                  <a:schemeClr val="bg1"/>
                </a:solidFill>
              </a:rPr>
              <a:t> </a:t>
            </a:r>
            <a:r>
              <a:rPr lang="el-GR" u="sng" dirty="0" smtClean="0">
                <a:solidFill>
                  <a:schemeClr val="bg1"/>
                </a:solidFill>
              </a:rPr>
              <a:t>ποταμών, λιμνών, εντόμων – φορέων παρασίτων  </a:t>
            </a:r>
            <a:r>
              <a:rPr lang="el-GR" dirty="0" smtClean="0">
                <a:solidFill>
                  <a:schemeClr val="bg1"/>
                </a:solidFill>
              </a:rPr>
              <a:t>κλπ. </a:t>
            </a:r>
          </a:p>
          <a:p>
            <a:pPr>
              <a:buNone/>
            </a:pPr>
            <a:endParaRPr lang="el-GR" u="sng" dirty="0" smtClean="0">
              <a:solidFill>
                <a:schemeClr val="bg1"/>
              </a:solidFill>
            </a:endParaRPr>
          </a:p>
          <a:p>
            <a:pPr>
              <a:buNone/>
            </a:pPr>
            <a:endParaRPr lang="el-GR" b="1" dirty="0" smtClean="0">
              <a:solidFill>
                <a:schemeClr val="bg1"/>
              </a:solidFill>
            </a:endParaRPr>
          </a:p>
          <a:p>
            <a:pPr>
              <a:buNone/>
            </a:pPr>
            <a:endParaRPr lang="el-GR" dirty="0" smtClean="0"/>
          </a:p>
          <a:p>
            <a:pPr>
              <a:buNone/>
            </a:pPr>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Autofit/>
          </a:bodyPr>
          <a:lstStyle/>
          <a:p>
            <a:r>
              <a:rPr lang="el-GR" sz="2800" dirty="0" smtClean="0">
                <a:solidFill>
                  <a:schemeClr val="bg1"/>
                </a:solidFill>
              </a:rPr>
              <a:t>Είδη παρασιτισμού</a:t>
            </a:r>
            <a:br>
              <a:rPr lang="el-GR" sz="2800" dirty="0" smtClean="0">
                <a:solidFill>
                  <a:schemeClr val="bg1"/>
                </a:solidFill>
              </a:rPr>
            </a:br>
            <a:r>
              <a:rPr lang="el-GR" sz="2800" b="1" i="1" u="sng" dirty="0" smtClean="0">
                <a:solidFill>
                  <a:schemeClr val="bg1"/>
                </a:solidFill>
              </a:rPr>
              <a:t>Απόψεις παρασιτισμού</a:t>
            </a:r>
            <a:br>
              <a:rPr lang="el-GR" sz="2800" b="1" i="1" u="sng" dirty="0" smtClean="0">
                <a:solidFill>
                  <a:schemeClr val="bg1"/>
                </a:solidFill>
              </a:rPr>
            </a:br>
            <a:endParaRPr lang="el-GR" sz="2800" dirty="0">
              <a:solidFill>
                <a:schemeClr val="bg1"/>
              </a:solidFill>
            </a:endParaRPr>
          </a:p>
        </p:txBody>
      </p:sp>
      <p:sp>
        <p:nvSpPr>
          <p:cNvPr id="3" name="2 - Θέση περιεχομένου"/>
          <p:cNvSpPr>
            <a:spLocks noGrp="1"/>
          </p:cNvSpPr>
          <p:nvPr>
            <p:ph idx="1"/>
          </p:nvPr>
        </p:nvSpPr>
        <p:spPr>
          <a:xfrm>
            <a:off x="0" y="980728"/>
            <a:ext cx="9144000" cy="5877272"/>
          </a:xfrm>
        </p:spPr>
        <p:style>
          <a:lnRef idx="1">
            <a:schemeClr val="accent1"/>
          </a:lnRef>
          <a:fillRef idx="2">
            <a:schemeClr val="accent1"/>
          </a:fillRef>
          <a:effectRef idx="1">
            <a:schemeClr val="accent1"/>
          </a:effectRef>
          <a:fontRef idx="minor">
            <a:schemeClr val="dk1"/>
          </a:fontRef>
        </p:style>
        <p:txBody>
          <a:bodyPr>
            <a:normAutofit fontScale="92500"/>
          </a:bodyPr>
          <a:lstStyle/>
          <a:p>
            <a:pPr>
              <a:buFont typeface="Wingdings" pitchFamily="2" charset="2"/>
              <a:buChar char="ü"/>
            </a:pPr>
            <a:r>
              <a:rPr lang="el-GR" b="1" u="sng" dirty="0" smtClean="0">
                <a:solidFill>
                  <a:schemeClr val="bg1"/>
                </a:solidFill>
              </a:rPr>
              <a:t>Συμβίωση</a:t>
            </a:r>
            <a:r>
              <a:rPr lang="el-GR" dirty="0" smtClean="0">
                <a:solidFill>
                  <a:schemeClr val="bg1"/>
                </a:solidFill>
              </a:rPr>
              <a:t> μεταξύ δύο ειδών είναι η κατάσταση κατά την οποία δύο οργανισμοί ζουν σε στενή επαφή γιατί έτσι εξυπηρετούνται μεταβολικές, τροφικές ή άλλες λειτουργίες του ενός ή και των δύο, χωρίς να υπάρχουν βλαβερές επιπτώσεις σε κανένα είδος.</a:t>
            </a:r>
          </a:p>
          <a:p>
            <a:pPr>
              <a:buFont typeface="Wingdings" pitchFamily="2" charset="2"/>
              <a:buChar char="ü"/>
            </a:pPr>
            <a:r>
              <a:rPr lang="el-GR" u="sng" dirty="0" smtClean="0">
                <a:solidFill>
                  <a:schemeClr val="bg1"/>
                </a:solidFill>
              </a:rPr>
              <a:t>Μορφή συμβίωσης: </a:t>
            </a:r>
            <a:r>
              <a:rPr lang="el-GR" dirty="0" smtClean="0">
                <a:solidFill>
                  <a:schemeClr val="bg1"/>
                </a:solidFill>
              </a:rPr>
              <a:t>τα </a:t>
            </a:r>
            <a:r>
              <a:rPr lang="el-GR" dirty="0" smtClean="0">
                <a:solidFill>
                  <a:schemeClr val="bg1"/>
                </a:solidFill>
              </a:rPr>
              <a:t>μικρόβια της φυσιολογικής χλωρίδας και ο άνθρωπος, όπου και τα δύο μέρη ωφελούνται, τα μικρόβια ως προς τη </a:t>
            </a:r>
            <a:r>
              <a:rPr lang="el-GR" u="sng" dirty="0" smtClean="0">
                <a:solidFill>
                  <a:schemeClr val="bg1"/>
                </a:solidFill>
              </a:rPr>
              <a:t>θρέψη </a:t>
            </a:r>
            <a:r>
              <a:rPr lang="el-GR" dirty="0" smtClean="0">
                <a:solidFill>
                  <a:schemeClr val="bg1"/>
                </a:solidFill>
              </a:rPr>
              <a:t>και ο άνθρωπος σύμφωνα με τα αναφερθέντα στο κεφάλαιο της φυσιολογικής χλωρίδας.</a:t>
            </a:r>
          </a:p>
          <a:p>
            <a:pPr>
              <a:buFont typeface="Wingdings" pitchFamily="2" charset="2"/>
              <a:buChar char="ü"/>
            </a:pPr>
            <a:r>
              <a:rPr lang="el-GR" dirty="0" smtClean="0">
                <a:solidFill>
                  <a:schemeClr val="bg1"/>
                </a:solidFill>
              </a:rPr>
              <a:t> Η παρουσία μη παθογόνων παρασίτων όπως η </a:t>
            </a:r>
            <a:r>
              <a:rPr lang="en-US" dirty="0" smtClean="0">
                <a:solidFill>
                  <a:schemeClr val="bg1"/>
                </a:solidFill>
              </a:rPr>
              <a:t>E</a:t>
            </a:r>
            <a:r>
              <a:rPr lang="el-GR" dirty="0" smtClean="0">
                <a:solidFill>
                  <a:schemeClr val="bg1"/>
                </a:solidFill>
              </a:rPr>
              <a:t>.</a:t>
            </a:r>
            <a:r>
              <a:rPr lang="en-US" dirty="0" smtClean="0">
                <a:solidFill>
                  <a:schemeClr val="bg1"/>
                </a:solidFill>
              </a:rPr>
              <a:t> </a:t>
            </a:r>
            <a:r>
              <a:rPr lang="en-US" dirty="0" smtClean="0">
                <a:solidFill>
                  <a:schemeClr val="bg1"/>
                </a:solidFill>
              </a:rPr>
              <a:t>coli</a:t>
            </a:r>
            <a:r>
              <a:rPr lang="el-GR" dirty="0" smtClean="0">
                <a:solidFill>
                  <a:schemeClr val="bg1"/>
                </a:solidFill>
              </a:rPr>
              <a:t> στον εντερικό σωλήνα, είναι μορφή </a:t>
            </a:r>
            <a:r>
              <a:rPr lang="el-GR" dirty="0" smtClean="0">
                <a:solidFill>
                  <a:schemeClr val="bg1"/>
                </a:solidFill>
              </a:rPr>
              <a:t>συμβίωσης.</a:t>
            </a:r>
            <a:endParaRPr lang="el-GR" dirty="0" smtClean="0">
              <a:solidFill>
                <a:schemeClr val="bg1"/>
              </a:solidFill>
            </a:endParaRPr>
          </a:p>
          <a:p>
            <a:pPr>
              <a:buNone/>
            </a:pP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79512" y="31636"/>
            <a:ext cx="8964488" cy="655564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1" i="0" u="sng" strike="noStrike" cap="none" normalizeH="0" baseline="0" dirty="0" smtClean="0">
                <a:ln>
                  <a:noFill/>
                </a:ln>
                <a:solidFill>
                  <a:schemeClr val="bg1"/>
                </a:solidFill>
                <a:effectLst/>
                <a:ea typeface="Times New Roman" pitchFamily="18" charset="0"/>
                <a:cs typeface="Arial" pitchFamily="34" charset="0"/>
              </a:rPr>
              <a:t>Παρασιτισμός</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 είναι μορφή συμβίωσης που όμως είναι ωφέλιμη βιολογικά για ένα είδος (τα παράσιτα που εξετάζει η παρασιτολογία) αλλά βλαβερή σε αισθητό (ελάχιστα ως σε μεγάλο βαθμό) στον άνθρωπο ή τα ζώα όπου παρασιτούν.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bg1"/>
                </a:solidFill>
                <a:effectLst/>
                <a:ea typeface="Times New Roman" pitchFamily="18" charset="0"/>
                <a:cs typeface="Arial" pitchFamily="34" charset="0"/>
              </a:rPr>
              <a:t>Υπάρχουν </a:t>
            </a:r>
            <a:r>
              <a:rPr kumimoji="0" lang="el-GR" sz="2800" b="0" i="0" u="sng" strike="noStrike" cap="none" normalizeH="0" baseline="0" dirty="0" smtClean="0">
                <a:ln>
                  <a:noFill/>
                </a:ln>
                <a:solidFill>
                  <a:schemeClr val="bg1"/>
                </a:solidFill>
                <a:effectLst/>
                <a:ea typeface="Times New Roman" pitchFamily="18" charset="0"/>
                <a:cs typeface="Arial" pitchFamily="34" charset="0"/>
              </a:rPr>
              <a:t>υποχρεωτικά </a:t>
            </a:r>
            <a:r>
              <a:rPr kumimoji="0" lang="el-GR" sz="2800" b="0" i="0" u="sng" strike="noStrike" cap="none" normalizeH="0" baseline="0" dirty="0" err="1" smtClean="0">
                <a:ln>
                  <a:noFill/>
                </a:ln>
                <a:solidFill>
                  <a:schemeClr val="bg1"/>
                </a:solidFill>
                <a:effectLst/>
                <a:ea typeface="Times New Roman" pitchFamily="18" charset="0"/>
                <a:cs typeface="Arial" pitchFamily="34" charset="0"/>
              </a:rPr>
              <a:t>παρασιτούντες</a:t>
            </a:r>
            <a:r>
              <a:rPr kumimoji="0" lang="el-GR" sz="2800" b="0" i="0" u="sng" strike="noStrike" cap="none" normalizeH="0" baseline="0" dirty="0" smtClean="0">
                <a:ln>
                  <a:noFill/>
                </a:ln>
                <a:solidFill>
                  <a:schemeClr val="bg1"/>
                </a:solidFill>
                <a:effectLst/>
                <a:ea typeface="Times New Roman" pitchFamily="18" charset="0"/>
                <a:cs typeface="Arial" pitchFamily="34" charset="0"/>
              </a:rPr>
              <a:t> οργανισμοί</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 που δεν μπορούν να ζήσουν μόνοι, και </a:t>
            </a:r>
            <a:r>
              <a:rPr kumimoji="0" lang="el-GR" sz="2800" b="0" i="0" u="sng" strike="noStrike" cap="none" normalizeH="0" baseline="0" dirty="0" smtClean="0">
                <a:ln>
                  <a:noFill/>
                </a:ln>
                <a:solidFill>
                  <a:schemeClr val="bg1"/>
                </a:solidFill>
                <a:effectLst/>
                <a:ea typeface="Times New Roman" pitchFamily="18" charset="0"/>
                <a:cs typeface="Arial" pitchFamily="34" charset="0"/>
              </a:rPr>
              <a:t>προαιρετικά </a:t>
            </a:r>
            <a:r>
              <a:rPr kumimoji="0" lang="el-GR" sz="2800" b="0" i="0" u="sng" strike="noStrike" cap="none" normalizeH="0" baseline="0" dirty="0" err="1" smtClean="0">
                <a:ln>
                  <a:noFill/>
                </a:ln>
                <a:solidFill>
                  <a:schemeClr val="bg1"/>
                </a:solidFill>
                <a:effectLst/>
                <a:ea typeface="Times New Roman" pitchFamily="18" charset="0"/>
                <a:cs typeface="Arial" pitchFamily="34" charset="0"/>
              </a:rPr>
              <a:t>παρασιτούντες</a:t>
            </a:r>
            <a:r>
              <a:rPr kumimoji="0" lang="el-GR" sz="2800" b="0" i="0" u="sng" strike="noStrike" cap="none" normalizeH="0" baseline="0" dirty="0" smtClean="0">
                <a:ln>
                  <a:noFill/>
                </a:ln>
                <a:solidFill>
                  <a:schemeClr val="bg1"/>
                </a:solidFill>
                <a:effectLst/>
                <a:ea typeface="Times New Roman" pitchFamily="18" charset="0"/>
                <a:cs typeface="Arial" pitchFamily="34" charset="0"/>
              </a:rPr>
              <a:t> </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που έχουν και ένα μέρος του κύκλου ζωής τους σαν ελεύθερα διαβιούντες οργανισμοί ή σαν </a:t>
            </a:r>
            <a:r>
              <a:rPr kumimoji="0" lang="el-GR" sz="2800" b="0" i="0" u="none" strike="noStrike" cap="none" normalizeH="0" baseline="0" dirty="0" err="1" smtClean="0">
                <a:ln>
                  <a:noFill/>
                </a:ln>
                <a:solidFill>
                  <a:schemeClr val="bg1"/>
                </a:solidFill>
                <a:effectLst/>
                <a:ea typeface="Times New Roman" pitchFamily="18" charset="0"/>
                <a:cs typeface="Arial" pitchFamily="34" charset="0"/>
              </a:rPr>
              <a:t>συμβιούντες</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 απλώς και όταν οι συνθήκες το επιτρέψουν (μείωση άμυνας, υπερβολικός πολλαπλασιασμός) παρασιτούν. </a:t>
            </a:r>
            <a:endParaRPr kumimoji="0" lang="el-GR" sz="2800"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bg1"/>
                </a:solidFill>
                <a:effectLst/>
                <a:ea typeface="Times New Roman" pitchFamily="18" charset="0"/>
                <a:cs typeface="Arial" pitchFamily="34" charset="0"/>
              </a:rPr>
              <a:t>Παράσιτα που ζουν μέσα στο σώμα του ξενιστή λέγονται </a:t>
            </a:r>
            <a:r>
              <a:rPr kumimoji="0" lang="el-GR" sz="2800" b="1" i="0" u="sng" strike="noStrike" cap="none" normalizeH="0" baseline="0" dirty="0" err="1" smtClean="0">
                <a:ln>
                  <a:noFill/>
                </a:ln>
                <a:solidFill>
                  <a:schemeClr val="bg1"/>
                </a:solidFill>
                <a:effectLst/>
                <a:ea typeface="Times New Roman" pitchFamily="18" charset="0"/>
                <a:cs typeface="Arial" pitchFamily="34" charset="0"/>
              </a:rPr>
              <a:t>ενδοπαράσιτα</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 (</a:t>
            </a:r>
            <a:r>
              <a:rPr kumimoji="0" lang="en-US" sz="2800" b="0" i="0" u="none" strike="noStrike" cap="none" normalizeH="0" baseline="0" dirty="0" err="1" smtClean="0">
                <a:ln>
                  <a:noFill/>
                </a:ln>
                <a:solidFill>
                  <a:schemeClr val="bg1"/>
                </a:solidFill>
                <a:effectLst/>
                <a:ea typeface="Times New Roman" pitchFamily="18" charset="0"/>
                <a:cs typeface="Arial" pitchFamily="34" charset="0"/>
              </a:rPr>
              <a:t>endoparasites</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 και όσα ζουν στην επιφάνεια, </a:t>
            </a:r>
            <a:r>
              <a:rPr kumimoji="0" lang="el-GR" sz="2800" b="1" i="0" u="sng" strike="noStrike" cap="none" normalizeH="0" baseline="0" dirty="0" err="1" smtClean="0">
                <a:ln>
                  <a:noFill/>
                </a:ln>
                <a:solidFill>
                  <a:schemeClr val="bg1"/>
                </a:solidFill>
                <a:effectLst/>
                <a:ea typeface="Times New Roman" pitchFamily="18" charset="0"/>
                <a:cs typeface="Arial" pitchFamily="34" charset="0"/>
              </a:rPr>
              <a:t>εκτοπαράσιτα</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 (</a:t>
            </a:r>
            <a:r>
              <a:rPr kumimoji="0" lang="en-US" sz="2800" b="0" i="0" u="none" strike="noStrike" cap="none" normalizeH="0" baseline="0" dirty="0" err="1" smtClean="0">
                <a:ln>
                  <a:noFill/>
                </a:ln>
                <a:solidFill>
                  <a:schemeClr val="bg1"/>
                </a:solidFill>
                <a:effectLst/>
                <a:ea typeface="Times New Roman" pitchFamily="18" charset="0"/>
                <a:cs typeface="Arial" pitchFamily="34" charset="0"/>
              </a:rPr>
              <a:t>ectoparasites</a:t>
            </a:r>
            <a:r>
              <a:rPr kumimoji="0" lang="el-GR" sz="2800" b="0" i="0" u="none" strike="noStrike" cap="none" normalizeH="0" baseline="0" dirty="0" smtClean="0">
                <a:ln>
                  <a:noFill/>
                </a:ln>
                <a:solidFill>
                  <a:schemeClr val="bg1"/>
                </a:solidFill>
                <a:effectLst/>
                <a:ea typeface="Times New Roman" pitchFamily="18" charset="0"/>
                <a:cs typeface="Arial" pitchFamily="34" charset="0"/>
              </a:rPr>
              <a:t>). </a:t>
            </a:r>
            <a:endParaRPr kumimoji="0" lang="el-GR" sz="2800"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normAutofit fontScale="90000"/>
          </a:bodyPr>
          <a:lstStyle/>
          <a:p>
            <a:r>
              <a:rPr lang="en-US" sz="3100" b="1" i="1" u="sng" dirty="0" smtClean="0">
                <a:solidFill>
                  <a:schemeClr val="bg1"/>
                </a:solidFill>
              </a:rPr>
              <a:t>T</a:t>
            </a:r>
            <a:r>
              <a:rPr lang="el-GR" sz="3100" b="1" i="1" u="sng" dirty="0" err="1" smtClean="0">
                <a:solidFill>
                  <a:schemeClr val="bg1"/>
                </a:solidFill>
              </a:rPr>
              <a:t>αξινόμηση</a:t>
            </a:r>
            <a:r>
              <a:rPr lang="el-GR" sz="3100" b="1" i="1" u="sng" dirty="0" smtClean="0">
                <a:solidFill>
                  <a:schemeClr val="bg1"/>
                </a:solidFill>
              </a:rPr>
              <a:t> </a:t>
            </a:r>
            <a:r>
              <a:rPr lang="el-GR" sz="3100" b="1" i="1" u="sng" dirty="0" smtClean="0">
                <a:solidFill>
                  <a:schemeClr val="bg1"/>
                </a:solidFill>
              </a:rPr>
              <a:t>των παρασίτων ( Πρωτόζωων – </a:t>
            </a:r>
            <a:r>
              <a:rPr lang="el-GR" sz="3100" b="1" i="1" u="sng" dirty="0" err="1" smtClean="0">
                <a:solidFill>
                  <a:schemeClr val="bg1"/>
                </a:solidFill>
              </a:rPr>
              <a:t>Ελμίνθων</a:t>
            </a:r>
            <a:r>
              <a:rPr lang="el-GR" sz="3100" b="1" i="1" u="sng" dirty="0" smtClean="0">
                <a:solidFill>
                  <a:schemeClr val="bg1"/>
                </a:solidFill>
              </a:rPr>
              <a:t>)</a:t>
            </a:r>
            <a:br>
              <a:rPr lang="el-GR" sz="3100" b="1" i="1" u="sng" dirty="0" smtClean="0">
                <a:solidFill>
                  <a:schemeClr val="bg1"/>
                </a:solidFill>
              </a:rPr>
            </a:br>
            <a:r>
              <a:rPr lang="el-GR" sz="3100" b="1" u="sng" dirty="0" smtClean="0">
                <a:solidFill>
                  <a:srgbClr val="C00000"/>
                </a:solidFill>
              </a:rPr>
              <a:t>Πρωτόζωα</a:t>
            </a:r>
            <a:r>
              <a:rPr lang="el-GR" b="1" u="sng" dirty="0" smtClean="0"/>
              <a:t/>
            </a:r>
            <a:br>
              <a:rPr lang="el-GR" b="1" u="sng" dirty="0" smtClean="0"/>
            </a:br>
            <a:endParaRPr lang="el-GR" dirty="0"/>
          </a:p>
        </p:txBody>
      </p:sp>
      <p:sp>
        <p:nvSpPr>
          <p:cNvPr id="3" name="2 - Θέση περιεχομένου"/>
          <p:cNvSpPr>
            <a:spLocks noGrp="1"/>
          </p:cNvSpPr>
          <p:nvPr>
            <p:ph idx="1"/>
          </p:nvPr>
        </p:nvSpPr>
        <p:spPr>
          <a:xfrm>
            <a:off x="0" y="980728"/>
            <a:ext cx="9144000" cy="5877272"/>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lvl="0"/>
            <a:r>
              <a:rPr lang="el-GR" dirty="0" err="1" smtClean="0">
                <a:solidFill>
                  <a:schemeClr val="bg1"/>
                </a:solidFill>
              </a:rPr>
              <a:t>Ριζόποδα</a:t>
            </a:r>
            <a:r>
              <a:rPr lang="el-GR" dirty="0" smtClean="0">
                <a:solidFill>
                  <a:schemeClr val="bg1"/>
                </a:solidFill>
              </a:rPr>
              <a:t> (αμοιβάδες)</a:t>
            </a:r>
          </a:p>
          <a:p>
            <a:pPr lvl="0"/>
            <a:r>
              <a:rPr lang="en-US" dirty="0" smtClean="0">
                <a:solidFill>
                  <a:schemeClr val="bg1"/>
                </a:solidFill>
              </a:rPr>
              <a:t>M</a:t>
            </a:r>
            <a:r>
              <a:rPr lang="el-GR" dirty="0" err="1" smtClean="0">
                <a:solidFill>
                  <a:schemeClr val="bg1"/>
                </a:solidFill>
              </a:rPr>
              <a:t>αστιγοφόρα</a:t>
            </a:r>
            <a:r>
              <a:rPr lang="el-GR" dirty="0" smtClean="0">
                <a:solidFill>
                  <a:schemeClr val="bg1"/>
                </a:solidFill>
              </a:rPr>
              <a:t> </a:t>
            </a:r>
          </a:p>
          <a:p>
            <a:pPr lvl="0"/>
            <a:r>
              <a:rPr lang="el-GR" dirty="0" smtClean="0">
                <a:solidFill>
                  <a:schemeClr val="bg1"/>
                </a:solidFill>
              </a:rPr>
              <a:t>ανοιχτών κοιλοτήτων σώματος (</a:t>
            </a:r>
            <a:r>
              <a:rPr lang="el-GR" dirty="0" err="1" smtClean="0">
                <a:solidFill>
                  <a:schemeClr val="bg1"/>
                </a:solidFill>
              </a:rPr>
              <a:t>λάμβλια</a:t>
            </a:r>
            <a:r>
              <a:rPr lang="el-GR" dirty="0" smtClean="0">
                <a:solidFill>
                  <a:schemeClr val="bg1"/>
                </a:solidFill>
              </a:rPr>
              <a:t>, τριχομονάδες κ.α.)</a:t>
            </a:r>
          </a:p>
          <a:p>
            <a:pPr lvl="0"/>
            <a:r>
              <a:rPr lang="el-GR" dirty="0" smtClean="0">
                <a:solidFill>
                  <a:schemeClr val="bg1"/>
                </a:solidFill>
              </a:rPr>
              <a:t>αίματος – ιστών (</a:t>
            </a:r>
            <a:r>
              <a:rPr lang="el-GR" dirty="0" err="1" smtClean="0">
                <a:solidFill>
                  <a:schemeClr val="bg1"/>
                </a:solidFill>
              </a:rPr>
              <a:t>λεϊσμάνιες</a:t>
            </a:r>
            <a:r>
              <a:rPr lang="el-GR" dirty="0" smtClean="0">
                <a:solidFill>
                  <a:schemeClr val="bg1"/>
                </a:solidFill>
              </a:rPr>
              <a:t>, </a:t>
            </a:r>
            <a:r>
              <a:rPr lang="el-GR" dirty="0" err="1" smtClean="0">
                <a:solidFill>
                  <a:schemeClr val="bg1"/>
                </a:solidFill>
              </a:rPr>
              <a:t>τρυπανοσώματα</a:t>
            </a:r>
            <a:r>
              <a:rPr lang="el-GR" dirty="0" smtClean="0">
                <a:solidFill>
                  <a:schemeClr val="bg1"/>
                </a:solidFill>
              </a:rPr>
              <a:t>)</a:t>
            </a:r>
          </a:p>
          <a:p>
            <a:pPr lvl="0"/>
            <a:r>
              <a:rPr lang="el-GR" dirty="0" smtClean="0">
                <a:solidFill>
                  <a:schemeClr val="bg1"/>
                </a:solidFill>
              </a:rPr>
              <a:t>Σπορόζωα (πλασμώδιο ελονοσίας)</a:t>
            </a:r>
          </a:p>
          <a:p>
            <a:pPr lvl="0"/>
            <a:r>
              <a:rPr lang="el-GR" dirty="0" smtClean="0">
                <a:solidFill>
                  <a:schemeClr val="bg1"/>
                </a:solidFill>
              </a:rPr>
              <a:t>Τοξόπλασμα</a:t>
            </a:r>
          </a:p>
          <a:p>
            <a:pPr lvl="0"/>
            <a:r>
              <a:rPr lang="el-GR" dirty="0" smtClean="0">
                <a:solidFill>
                  <a:schemeClr val="bg1"/>
                </a:solidFill>
              </a:rPr>
              <a:t>Βλεφαριδοφόρα (Β</a:t>
            </a:r>
            <a:r>
              <a:rPr lang="en-US" dirty="0" err="1" smtClean="0">
                <a:solidFill>
                  <a:schemeClr val="bg1"/>
                </a:solidFill>
              </a:rPr>
              <a:t>alantidium</a:t>
            </a:r>
            <a:r>
              <a:rPr lang="en-US" dirty="0" smtClean="0">
                <a:solidFill>
                  <a:schemeClr val="bg1"/>
                </a:solidFill>
              </a:rPr>
              <a:t> coli</a:t>
            </a:r>
            <a:r>
              <a:rPr lang="el-GR" dirty="0" smtClean="0">
                <a:solidFill>
                  <a:schemeClr val="bg1"/>
                </a:solidFill>
              </a:rPr>
              <a:t>)</a:t>
            </a:r>
          </a:p>
          <a:p>
            <a:pPr lvl="0">
              <a:buNone/>
            </a:pPr>
            <a:r>
              <a:rPr lang="el-GR" dirty="0" smtClean="0">
                <a:solidFill>
                  <a:schemeClr val="bg1"/>
                </a:solidFill>
              </a:rPr>
              <a:t>Τα παράσιτα λόγω του μεγάλου μεγέθους τους (περισσότερα αντιγόνα) προκαλούν λοιμώξεις κυρίως χρόνιες. Κοινό σύμπτωμα των παρασιτώσεων είναι ι η </a:t>
            </a:r>
            <a:r>
              <a:rPr lang="el-GR" u="sng" dirty="0" smtClean="0">
                <a:solidFill>
                  <a:schemeClr val="bg1"/>
                </a:solidFill>
              </a:rPr>
              <a:t>σπληνομεγαλία.</a:t>
            </a:r>
            <a:endParaRPr lang="el-GR" u="sng" dirty="0" smtClean="0">
              <a:solidFill>
                <a:schemeClr val="bg1"/>
              </a:solidFill>
            </a:endParaRPr>
          </a:p>
          <a:p>
            <a:pPr>
              <a:buNone/>
            </a:pP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92696"/>
          </a:xfrm>
        </p:spPr>
        <p:txBody>
          <a:bodyPr>
            <a:noAutofit/>
          </a:bodyPr>
          <a:lstStyle/>
          <a:p>
            <a:r>
              <a:rPr lang="el-GR" sz="3600" b="1" u="sng" dirty="0" smtClean="0">
                <a:solidFill>
                  <a:srgbClr val="C00000"/>
                </a:solidFill>
              </a:rPr>
              <a:t/>
            </a:r>
            <a:br>
              <a:rPr lang="el-GR" sz="3600" b="1" u="sng" dirty="0" smtClean="0">
                <a:solidFill>
                  <a:srgbClr val="C00000"/>
                </a:solidFill>
              </a:rPr>
            </a:br>
            <a:r>
              <a:rPr lang="el-GR" sz="2800" b="1" u="sng" dirty="0" smtClean="0">
                <a:solidFill>
                  <a:srgbClr val="C00000"/>
                </a:solidFill>
              </a:rPr>
              <a:t>ΜΕΤΑΖΩΑ :  </a:t>
            </a:r>
            <a:r>
              <a:rPr lang="el-GR" sz="2800" b="1" u="sng" dirty="0" err="1" smtClean="0">
                <a:solidFill>
                  <a:srgbClr val="C00000"/>
                </a:solidFill>
              </a:rPr>
              <a:t>Έλμινθες</a:t>
            </a:r>
            <a:r>
              <a:rPr lang="el-GR" sz="3600" b="1" u="sng" dirty="0" smtClean="0">
                <a:solidFill>
                  <a:srgbClr val="C00000"/>
                </a:solidFill>
              </a:rPr>
              <a:t/>
            </a:r>
            <a:br>
              <a:rPr lang="el-GR" sz="3600" b="1" u="sng" dirty="0" smtClean="0">
                <a:solidFill>
                  <a:srgbClr val="C00000"/>
                </a:solidFill>
              </a:rPr>
            </a:br>
            <a:endParaRPr lang="el-GR" sz="3600" dirty="0">
              <a:solidFill>
                <a:srgbClr val="C00000"/>
              </a:solidFill>
            </a:endParaRPr>
          </a:p>
        </p:txBody>
      </p:sp>
      <p:sp>
        <p:nvSpPr>
          <p:cNvPr id="3" name="2 - Θέση περιεχομένου"/>
          <p:cNvSpPr>
            <a:spLocks noGrp="1"/>
          </p:cNvSpPr>
          <p:nvPr>
            <p:ph idx="1"/>
          </p:nvPr>
        </p:nvSpPr>
        <p:spPr>
          <a:xfrm>
            <a:off x="0" y="620688"/>
            <a:ext cx="9144000" cy="6237312"/>
          </a:xfrm>
        </p:spPr>
        <p:style>
          <a:lnRef idx="1">
            <a:schemeClr val="accent1"/>
          </a:lnRef>
          <a:fillRef idx="2">
            <a:schemeClr val="accent1"/>
          </a:fillRef>
          <a:effectRef idx="1">
            <a:schemeClr val="accent1"/>
          </a:effectRef>
          <a:fontRef idx="minor">
            <a:schemeClr val="dk1"/>
          </a:fontRef>
        </p:style>
        <p:txBody>
          <a:bodyPr>
            <a:normAutofit/>
          </a:bodyPr>
          <a:lstStyle/>
          <a:p>
            <a:r>
              <a:rPr lang="el-GR" b="1" u="sng" dirty="0" smtClean="0">
                <a:solidFill>
                  <a:schemeClr val="bg1"/>
                </a:solidFill>
              </a:rPr>
              <a:t>Νηματώδεις</a:t>
            </a:r>
            <a:endParaRPr lang="el-GR" dirty="0" smtClean="0">
              <a:solidFill>
                <a:schemeClr val="bg1"/>
              </a:solidFill>
            </a:endParaRPr>
          </a:p>
          <a:p>
            <a:pPr>
              <a:buFont typeface="Wingdings" pitchFamily="2" charset="2"/>
              <a:buChar char="ü"/>
            </a:pPr>
            <a:r>
              <a:rPr lang="el-GR" dirty="0" err="1" smtClean="0">
                <a:solidFill>
                  <a:schemeClr val="bg1"/>
                </a:solidFill>
              </a:rPr>
              <a:t>Οξύουροι</a:t>
            </a:r>
            <a:r>
              <a:rPr lang="el-GR" dirty="0" smtClean="0">
                <a:solidFill>
                  <a:schemeClr val="bg1"/>
                </a:solidFill>
              </a:rPr>
              <a:t>, </a:t>
            </a:r>
            <a:r>
              <a:rPr lang="el-GR" dirty="0" err="1" smtClean="0">
                <a:solidFill>
                  <a:schemeClr val="bg1"/>
                </a:solidFill>
              </a:rPr>
              <a:t>ασκαρίδες</a:t>
            </a:r>
            <a:r>
              <a:rPr lang="el-GR" dirty="0" smtClean="0">
                <a:solidFill>
                  <a:schemeClr val="bg1"/>
                </a:solidFill>
              </a:rPr>
              <a:t>, </a:t>
            </a:r>
            <a:r>
              <a:rPr lang="el-GR" dirty="0" err="1" smtClean="0">
                <a:solidFill>
                  <a:schemeClr val="bg1"/>
                </a:solidFill>
              </a:rPr>
              <a:t>τοξόκαρα</a:t>
            </a:r>
            <a:r>
              <a:rPr lang="el-GR" dirty="0" smtClean="0">
                <a:solidFill>
                  <a:schemeClr val="bg1"/>
                </a:solidFill>
              </a:rPr>
              <a:t>, </a:t>
            </a:r>
            <a:r>
              <a:rPr lang="el-GR" dirty="0" err="1" smtClean="0">
                <a:solidFill>
                  <a:schemeClr val="bg1"/>
                </a:solidFill>
              </a:rPr>
              <a:t>αγκυλόστομα</a:t>
            </a:r>
            <a:r>
              <a:rPr lang="el-GR" dirty="0" smtClean="0">
                <a:solidFill>
                  <a:schemeClr val="bg1"/>
                </a:solidFill>
              </a:rPr>
              <a:t>, </a:t>
            </a:r>
            <a:r>
              <a:rPr lang="el-GR" dirty="0" err="1" smtClean="0">
                <a:solidFill>
                  <a:schemeClr val="bg1"/>
                </a:solidFill>
              </a:rPr>
              <a:t>νεκάτωρ</a:t>
            </a:r>
            <a:r>
              <a:rPr lang="el-GR" dirty="0" smtClean="0">
                <a:solidFill>
                  <a:schemeClr val="bg1"/>
                </a:solidFill>
              </a:rPr>
              <a:t>, </a:t>
            </a:r>
            <a:r>
              <a:rPr lang="el-GR" dirty="0" err="1" smtClean="0">
                <a:solidFill>
                  <a:schemeClr val="bg1"/>
                </a:solidFill>
              </a:rPr>
              <a:t>στρογγυλοειδές</a:t>
            </a:r>
            <a:r>
              <a:rPr lang="el-GR" dirty="0" smtClean="0">
                <a:solidFill>
                  <a:schemeClr val="bg1"/>
                </a:solidFill>
              </a:rPr>
              <a:t>, </a:t>
            </a:r>
            <a:r>
              <a:rPr lang="el-GR" dirty="0" err="1" smtClean="0">
                <a:solidFill>
                  <a:schemeClr val="bg1"/>
                </a:solidFill>
              </a:rPr>
              <a:t>τριχινέλλα</a:t>
            </a:r>
            <a:r>
              <a:rPr lang="el-GR" dirty="0" smtClean="0">
                <a:solidFill>
                  <a:schemeClr val="bg1"/>
                </a:solidFill>
              </a:rPr>
              <a:t>, </a:t>
            </a:r>
            <a:r>
              <a:rPr lang="el-GR" dirty="0" err="1" smtClean="0">
                <a:solidFill>
                  <a:schemeClr val="bg1"/>
                </a:solidFill>
              </a:rPr>
              <a:t>τριχίουρος</a:t>
            </a:r>
            <a:r>
              <a:rPr lang="el-GR" dirty="0" smtClean="0">
                <a:solidFill>
                  <a:schemeClr val="bg1"/>
                </a:solidFill>
              </a:rPr>
              <a:t>, </a:t>
            </a:r>
            <a:r>
              <a:rPr lang="el-GR" dirty="0" err="1" smtClean="0">
                <a:solidFill>
                  <a:schemeClr val="bg1"/>
                </a:solidFill>
              </a:rPr>
              <a:t>φιλάριες</a:t>
            </a:r>
            <a:r>
              <a:rPr lang="el-GR" dirty="0" smtClean="0">
                <a:solidFill>
                  <a:schemeClr val="bg1"/>
                </a:solidFill>
              </a:rPr>
              <a:t> </a:t>
            </a:r>
          </a:p>
          <a:p>
            <a:pPr lvl="0"/>
            <a:r>
              <a:rPr lang="el-GR" b="1" u="sng" dirty="0" smtClean="0">
                <a:solidFill>
                  <a:schemeClr val="bg1"/>
                </a:solidFill>
              </a:rPr>
              <a:t>Τρηματώδεις</a:t>
            </a:r>
            <a:endParaRPr lang="el-GR" dirty="0" smtClean="0">
              <a:solidFill>
                <a:schemeClr val="bg1"/>
              </a:solidFill>
            </a:endParaRPr>
          </a:p>
          <a:p>
            <a:pPr lvl="0">
              <a:buFont typeface="Wingdings" pitchFamily="2" charset="2"/>
              <a:buChar char="ü"/>
            </a:pPr>
            <a:r>
              <a:rPr lang="el-GR" dirty="0" err="1" smtClean="0">
                <a:solidFill>
                  <a:schemeClr val="bg1"/>
                </a:solidFill>
              </a:rPr>
              <a:t>Σχιστόσωμα</a:t>
            </a:r>
            <a:r>
              <a:rPr lang="el-GR" dirty="0" smtClean="0">
                <a:solidFill>
                  <a:schemeClr val="bg1"/>
                </a:solidFill>
              </a:rPr>
              <a:t>, Δίστομο </a:t>
            </a:r>
            <a:r>
              <a:rPr lang="el-GR" dirty="0" smtClean="0">
                <a:solidFill>
                  <a:schemeClr val="bg1"/>
                </a:solidFill>
              </a:rPr>
              <a:t>ηπατικό, δίστομο λογχοειδές, </a:t>
            </a:r>
            <a:r>
              <a:rPr lang="el-GR" dirty="0" err="1" smtClean="0">
                <a:solidFill>
                  <a:schemeClr val="bg1"/>
                </a:solidFill>
              </a:rPr>
              <a:t>παραγόνιμος</a:t>
            </a:r>
            <a:r>
              <a:rPr lang="el-GR" dirty="0" smtClean="0">
                <a:solidFill>
                  <a:schemeClr val="bg1"/>
                </a:solidFill>
              </a:rPr>
              <a:t> </a:t>
            </a:r>
          </a:p>
          <a:p>
            <a:pPr lvl="0"/>
            <a:r>
              <a:rPr lang="el-GR" b="1" u="sng" dirty="0" smtClean="0">
                <a:solidFill>
                  <a:schemeClr val="bg1"/>
                </a:solidFill>
              </a:rPr>
              <a:t> Κεστώδεις</a:t>
            </a:r>
            <a:endParaRPr lang="el-GR" dirty="0" smtClean="0">
              <a:solidFill>
                <a:schemeClr val="bg1"/>
              </a:solidFill>
            </a:endParaRPr>
          </a:p>
          <a:p>
            <a:pPr>
              <a:buFont typeface="Wingdings" pitchFamily="2" charset="2"/>
              <a:buChar char="ü"/>
            </a:pPr>
            <a:r>
              <a:rPr lang="el-GR" dirty="0" smtClean="0">
                <a:solidFill>
                  <a:schemeClr val="bg1"/>
                </a:solidFill>
              </a:rPr>
              <a:t>Εχινόκοκκος, Ταινίες </a:t>
            </a:r>
            <a:r>
              <a:rPr lang="el-GR" dirty="0" smtClean="0">
                <a:solidFill>
                  <a:schemeClr val="bg1"/>
                </a:solidFill>
              </a:rPr>
              <a:t>(άοπλη ή </a:t>
            </a:r>
            <a:r>
              <a:rPr lang="el-GR" dirty="0" smtClean="0">
                <a:solidFill>
                  <a:schemeClr val="bg1"/>
                </a:solidFill>
              </a:rPr>
              <a:t>μονήρης), </a:t>
            </a:r>
            <a:r>
              <a:rPr lang="el-GR" dirty="0" err="1" smtClean="0">
                <a:solidFill>
                  <a:schemeClr val="bg1"/>
                </a:solidFill>
              </a:rPr>
              <a:t>Υμενολέπις</a:t>
            </a:r>
            <a:r>
              <a:rPr lang="el-GR" dirty="0" smtClean="0">
                <a:solidFill>
                  <a:schemeClr val="bg1"/>
                </a:solidFill>
              </a:rPr>
              <a:t>, </a:t>
            </a:r>
            <a:r>
              <a:rPr lang="el-GR" dirty="0" err="1" smtClean="0">
                <a:solidFill>
                  <a:schemeClr val="bg1"/>
                </a:solidFill>
              </a:rPr>
              <a:t>Βοθριοκέφαλος</a:t>
            </a:r>
            <a:r>
              <a:rPr lang="el-GR" dirty="0" smtClean="0">
                <a:solidFill>
                  <a:schemeClr val="bg1"/>
                </a:solidFill>
              </a:rPr>
              <a:t> </a:t>
            </a:r>
            <a:r>
              <a:rPr lang="el-GR" dirty="0" smtClean="0">
                <a:solidFill>
                  <a:schemeClr val="bg1"/>
                </a:solidFill>
              </a:rPr>
              <a:t>ο πλατύς</a:t>
            </a:r>
          </a:p>
          <a:p>
            <a:endParaRPr lang="el-GR" dirty="0" smtClean="0">
              <a:solidFill>
                <a:schemeClr val="bg1"/>
              </a:solidFill>
            </a:endParaRPr>
          </a:p>
          <a:p>
            <a:pPr>
              <a:buNone/>
            </a:pPr>
            <a:endParaRPr lang="el-GR"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908720"/>
            <a:ext cx="9144000" cy="594928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el-GR" sz="3800" b="1" i="1" u="sng" dirty="0" smtClean="0">
                <a:solidFill>
                  <a:schemeClr val="bg1"/>
                </a:solidFill>
              </a:rPr>
              <a:t>Κύκλος </a:t>
            </a:r>
            <a:r>
              <a:rPr lang="el-GR" sz="3800" b="1" i="1" u="sng" dirty="0" smtClean="0">
                <a:solidFill>
                  <a:schemeClr val="bg1"/>
                </a:solidFill>
              </a:rPr>
              <a:t>ζωής και αναπαραγωγή</a:t>
            </a:r>
          </a:p>
          <a:p>
            <a:r>
              <a:rPr lang="el-GR" sz="3800" dirty="0" smtClean="0">
                <a:solidFill>
                  <a:schemeClr val="bg1"/>
                </a:solidFill>
              </a:rPr>
              <a:t> Ο κύκλος ζωής ενός παρασίτου μπορεί να απαιτεί ένα ή περισσότερους ξενιστές.</a:t>
            </a:r>
          </a:p>
          <a:p>
            <a:r>
              <a:rPr lang="el-GR" sz="3800" dirty="0" smtClean="0">
                <a:solidFill>
                  <a:schemeClr val="bg1"/>
                </a:solidFill>
              </a:rPr>
              <a:t>Τα παράσιτα με ένα ξενιστή συνήθως εμφανίζουν δύο μορφές, τον </a:t>
            </a:r>
            <a:r>
              <a:rPr lang="el-GR" sz="3800" b="1" u="sng" dirty="0" err="1" smtClean="0">
                <a:solidFill>
                  <a:schemeClr val="bg1"/>
                </a:solidFill>
              </a:rPr>
              <a:t>τροφοζωϊτη</a:t>
            </a:r>
            <a:r>
              <a:rPr lang="el-GR" sz="3800" dirty="0" smtClean="0">
                <a:solidFill>
                  <a:schemeClr val="bg1"/>
                </a:solidFill>
              </a:rPr>
              <a:t> </a:t>
            </a:r>
            <a:r>
              <a:rPr lang="el-GR" sz="3800" u="sng" dirty="0" smtClean="0">
                <a:solidFill>
                  <a:schemeClr val="bg1"/>
                </a:solidFill>
              </a:rPr>
              <a:t>που ζει μέσα στον ξενιστή </a:t>
            </a:r>
            <a:r>
              <a:rPr lang="el-GR" sz="3800" dirty="0" smtClean="0">
                <a:solidFill>
                  <a:schemeClr val="bg1"/>
                </a:solidFill>
              </a:rPr>
              <a:t>και την </a:t>
            </a:r>
            <a:r>
              <a:rPr lang="el-GR" sz="3800" b="1" u="sng" dirty="0" err="1" smtClean="0">
                <a:solidFill>
                  <a:schemeClr val="bg1"/>
                </a:solidFill>
              </a:rPr>
              <a:t>ωοκύστη</a:t>
            </a:r>
            <a:r>
              <a:rPr lang="el-GR" sz="3800" b="1" dirty="0" smtClean="0">
                <a:solidFill>
                  <a:schemeClr val="bg1"/>
                </a:solidFill>
              </a:rPr>
              <a:t> </a:t>
            </a:r>
            <a:r>
              <a:rPr lang="el-GR" sz="3800" u="sng" dirty="0" smtClean="0">
                <a:solidFill>
                  <a:schemeClr val="bg1"/>
                </a:solidFill>
              </a:rPr>
              <a:t>που αποβάλλεται και επιβιώνει και στο περιβάλλον.</a:t>
            </a:r>
          </a:p>
          <a:p>
            <a:r>
              <a:rPr lang="el-GR" sz="3800" dirty="0" smtClean="0">
                <a:solidFill>
                  <a:schemeClr val="bg1"/>
                </a:solidFill>
              </a:rPr>
              <a:t>Τα παράσιτα που αναπτύσσονται σε πολλούς ξενιστές, εμφανίζουν την τέλεια μορφή (π.χ. ταινίες, σκώληκες αρσενικοί και θηλυκοί διαφοροποιημένοι) στον τελικό ξενιστή (π.χ. άνθρωπος) και ποικίλες εξελικτικές μορφές στους ενδιάμεσους ξενιστές.</a:t>
            </a:r>
          </a:p>
          <a:p>
            <a:r>
              <a:rPr lang="el-GR" sz="3800" dirty="0" smtClean="0">
                <a:solidFill>
                  <a:schemeClr val="bg1"/>
                </a:solidFill>
              </a:rPr>
              <a:t>Η </a:t>
            </a:r>
            <a:r>
              <a:rPr lang="el-GR" sz="3800" u="sng" dirty="0" smtClean="0">
                <a:solidFill>
                  <a:schemeClr val="bg1"/>
                </a:solidFill>
              </a:rPr>
              <a:t>αναπαραγωγή </a:t>
            </a:r>
            <a:r>
              <a:rPr lang="el-GR" sz="3800" dirty="0" smtClean="0">
                <a:solidFill>
                  <a:schemeClr val="bg1"/>
                </a:solidFill>
              </a:rPr>
              <a:t>γίνεται είτε </a:t>
            </a:r>
            <a:r>
              <a:rPr lang="el-GR" sz="3800" b="1" dirty="0" err="1" smtClean="0">
                <a:solidFill>
                  <a:schemeClr val="bg1"/>
                </a:solidFill>
              </a:rPr>
              <a:t>μονογονικά</a:t>
            </a:r>
            <a:r>
              <a:rPr lang="el-GR" sz="3800" b="1" dirty="0" smtClean="0">
                <a:solidFill>
                  <a:schemeClr val="bg1"/>
                </a:solidFill>
              </a:rPr>
              <a:t> ή </a:t>
            </a:r>
            <a:r>
              <a:rPr lang="el-GR" sz="3800" b="1" dirty="0" err="1" smtClean="0">
                <a:solidFill>
                  <a:schemeClr val="bg1"/>
                </a:solidFill>
              </a:rPr>
              <a:t>αμφιγονικά</a:t>
            </a:r>
            <a:r>
              <a:rPr lang="el-GR" sz="3800" b="1" dirty="0" smtClean="0">
                <a:solidFill>
                  <a:schemeClr val="bg1"/>
                </a:solidFill>
              </a:rPr>
              <a:t> </a:t>
            </a:r>
            <a:r>
              <a:rPr lang="el-GR" sz="3800" dirty="0" smtClean="0">
                <a:solidFill>
                  <a:schemeClr val="bg1"/>
                </a:solidFill>
              </a:rPr>
              <a:t>με διαφοροποίηση σε 2 φύλα (ξεχωριστά άτομα ή διαφοροποιημένα γεννητικά όργανα στο ίδιο άτομο).</a:t>
            </a:r>
          </a:p>
          <a:p>
            <a:endParaRPr lang="el-GR" sz="3800" dirty="0" smtClean="0">
              <a:solidFill>
                <a:schemeClr val="bg1"/>
              </a:solidFill>
            </a:endParaRPr>
          </a:p>
          <a:p>
            <a:pPr>
              <a:buNone/>
            </a:pPr>
            <a:endParaRPr lang="el-GR" dirty="0"/>
          </a:p>
        </p:txBody>
      </p:sp>
      <p:sp>
        <p:nvSpPr>
          <p:cNvPr id="4" name="3 - Τίτλος"/>
          <p:cNvSpPr>
            <a:spLocks noGrp="1"/>
          </p:cNvSpPr>
          <p:nvPr>
            <p:ph type="title"/>
          </p:nvPr>
        </p:nvSpPr>
        <p:spPr>
          <a:xfrm>
            <a:off x="457200" y="274638"/>
            <a:ext cx="8229600" cy="562074"/>
          </a:xfrm>
        </p:spPr>
        <p:txBody>
          <a:bodyPr>
            <a:normAutofit fontScale="90000"/>
          </a:bodyPr>
          <a:lstStyle/>
          <a:p>
            <a:r>
              <a:rPr lang="el-GR" i="1" u="sng" dirty="0" smtClean="0">
                <a:solidFill>
                  <a:schemeClr val="bg1"/>
                </a:solidFill>
              </a:rPr>
              <a:t>Παθογένεια παρασίτων</a:t>
            </a:r>
            <a:br>
              <a:rPr lang="el-GR" i="1" u="sng" dirty="0" smtClean="0">
                <a:solidFill>
                  <a:schemeClr val="bg1"/>
                </a:solidFill>
              </a:rPr>
            </a:b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92696"/>
          </a:xfrm>
        </p:spPr>
        <p:txBody>
          <a:bodyPr>
            <a:normAutofit fontScale="90000"/>
          </a:bodyPr>
          <a:lstStyle/>
          <a:p>
            <a:r>
              <a:rPr lang="el-GR" sz="3100" b="1" i="1" u="sng" dirty="0" smtClean="0">
                <a:solidFill>
                  <a:schemeClr val="bg1"/>
                </a:solidFill>
              </a:rPr>
              <a:t/>
            </a:r>
            <a:br>
              <a:rPr lang="el-GR" sz="3100" b="1" i="1" u="sng" dirty="0" smtClean="0">
                <a:solidFill>
                  <a:schemeClr val="bg1"/>
                </a:solidFill>
              </a:rPr>
            </a:br>
            <a:r>
              <a:rPr lang="el-GR" sz="3100" b="1" i="1" u="sng" dirty="0" smtClean="0">
                <a:solidFill>
                  <a:schemeClr val="bg1"/>
                </a:solidFill>
              </a:rPr>
              <a:t>Βιολογία των </a:t>
            </a:r>
            <a:r>
              <a:rPr lang="el-GR" sz="3100" b="1" i="1" u="sng" dirty="0" err="1" smtClean="0">
                <a:solidFill>
                  <a:schemeClr val="bg1"/>
                </a:solidFill>
              </a:rPr>
              <a:t>Πρωτοζώων</a:t>
            </a:r>
            <a:r>
              <a:rPr lang="el-GR" b="1" i="1" u="sng" dirty="0" smtClean="0"/>
              <a:t/>
            </a:r>
            <a:br>
              <a:rPr lang="el-GR" b="1" i="1" u="sng" dirty="0" smtClean="0"/>
            </a:br>
            <a:endParaRPr lang="el-GR" dirty="0"/>
          </a:p>
        </p:txBody>
      </p:sp>
      <p:sp>
        <p:nvSpPr>
          <p:cNvPr id="3" name="2 - Θέση περιεχομένου"/>
          <p:cNvSpPr>
            <a:spLocks noGrp="1"/>
          </p:cNvSpPr>
          <p:nvPr>
            <p:ph idx="1"/>
          </p:nvPr>
        </p:nvSpPr>
        <p:spPr>
          <a:xfrm>
            <a:off x="0" y="764704"/>
            <a:ext cx="9144000" cy="6093296"/>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el-GR" dirty="0" smtClean="0">
                <a:solidFill>
                  <a:schemeClr val="bg1"/>
                </a:solidFill>
              </a:rPr>
              <a:t>Παράσιτα ανθρώπου και ζώων. Πολλαπλασιασμός </a:t>
            </a:r>
            <a:r>
              <a:rPr lang="el-GR" dirty="0" err="1" smtClean="0">
                <a:solidFill>
                  <a:schemeClr val="bg1"/>
                </a:solidFill>
              </a:rPr>
              <a:t>μονο</a:t>
            </a:r>
            <a:r>
              <a:rPr lang="el-GR" dirty="0" smtClean="0">
                <a:solidFill>
                  <a:schemeClr val="bg1"/>
                </a:solidFill>
              </a:rPr>
              <a:t>- και </a:t>
            </a:r>
            <a:r>
              <a:rPr lang="el-GR" dirty="0" err="1" smtClean="0">
                <a:solidFill>
                  <a:schemeClr val="bg1"/>
                </a:solidFill>
              </a:rPr>
              <a:t>αμφι</a:t>
            </a:r>
            <a:r>
              <a:rPr lang="el-GR" dirty="0" smtClean="0">
                <a:solidFill>
                  <a:schemeClr val="bg1"/>
                </a:solidFill>
              </a:rPr>
              <a:t>-γονικός</a:t>
            </a:r>
          </a:p>
          <a:p>
            <a:r>
              <a:rPr lang="el-GR" dirty="0" smtClean="0">
                <a:solidFill>
                  <a:schemeClr val="bg1"/>
                </a:solidFill>
              </a:rPr>
              <a:t> </a:t>
            </a:r>
            <a:r>
              <a:rPr lang="el-GR" b="1" u="sng" dirty="0" smtClean="0">
                <a:solidFill>
                  <a:schemeClr val="bg1"/>
                </a:solidFill>
              </a:rPr>
              <a:t>Δομή</a:t>
            </a:r>
            <a:r>
              <a:rPr lang="el-GR" dirty="0" smtClean="0">
                <a:solidFill>
                  <a:schemeClr val="bg1"/>
                </a:solidFill>
              </a:rPr>
              <a:t>: </a:t>
            </a:r>
            <a:r>
              <a:rPr lang="el-GR" dirty="0" err="1" smtClean="0">
                <a:solidFill>
                  <a:schemeClr val="bg1"/>
                </a:solidFill>
              </a:rPr>
              <a:t>Ευκαρυωτικοί</a:t>
            </a:r>
            <a:r>
              <a:rPr lang="el-GR" dirty="0" smtClean="0">
                <a:solidFill>
                  <a:schemeClr val="bg1"/>
                </a:solidFill>
              </a:rPr>
              <a:t> </a:t>
            </a:r>
            <a:r>
              <a:rPr lang="el-GR" dirty="0" smtClean="0">
                <a:solidFill>
                  <a:schemeClr val="bg1"/>
                </a:solidFill>
              </a:rPr>
              <a:t>μονοκύτταροι, </a:t>
            </a:r>
            <a:r>
              <a:rPr lang="el-GR" dirty="0" smtClean="0">
                <a:solidFill>
                  <a:schemeClr val="bg1"/>
                </a:solidFill>
              </a:rPr>
              <a:t>χωρίς κυτταρικό τοίχωμα</a:t>
            </a:r>
          </a:p>
          <a:p>
            <a:r>
              <a:rPr lang="el-GR" b="1" dirty="0" smtClean="0">
                <a:solidFill>
                  <a:schemeClr val="bg1"/>
                </a:solidFill>
              </a:rPr>
              <a:t>Έχουν </a:t>
            </a:r>
            <a:r>
              <a:rPr lang="el-GR" b="1" dirty="0" err="1" smtClean="0">
                <a:solidFill>
                  <a:schemeClr val="bg1"/>
                </a:solidFill>
              </a:rPr>
              <a:t>κυτταροπλασματική</a:t>
            </a:r>
            <a:r>
              <a:rPr lang="el-GR" b="1" dirty="0" smtClean="0">
                <a:solidFill>
                  <a:schemeClr val="bg1"/>
                </a:solidFill>
              </a:rPr>
              <a:t> μεμβράνη </a:t>
            </a:r>
            <a:r>
              <a:rPr lang="el-GR" dirty="0" smtClean="0">
                <a:solidFill>
                  <a:schemeClr val="bg1"/>
                </a:solidFill>
              </a:rPr>
              <a:t>που διατηρεί το σχήμα τους σταθερό και είναι εφοδιασμένη με οργανίδια κίνησης. Το κυτταρόπλασμα περιέχει μιτοχόνδρια, </a:t>
            </a:r>
            <a:r>
              <a:rPr lang="el-GR" dirty="0" err="1" smtClean="0">
                <a:solidFill>
                  <a:schemeClr val="bg1"/>
                </a:solidFill>
              </a:rPr>
              <a:t>ενδοπλασματικό</a:t>
            </a:r>
            <a:r>
              <a:rPr lang="el-GR" dirty="0" smtClean="0">
                <a:solidFill>
                  <a:schemeClr val="bg1"/>
                </a:solidFill>
              </a:rPr>
              <a:t> δίκτυο, </a:t>
            </a:r>
            <a:r>
              <a:rPr lang="el-GR" dirty="0" err="1" smtClean="0">
                <a:solidFill>
                  <a:schemeClr val="bg1"/>
                </a:solidFill>
              </a:rPr>
              <a:t>ριβοσώματα</a:t>
            </a:r>
            <a:r>
              <a:rPr lang="el-GR" dirty="0" smtClean="0">
                <a:solidFill>
                  <a:schemeClr val="bg1"/>
                </a:solidFill>
              </a:rPr>
              <a:t>, συσκευή </a:t>
            </a:r>
            <a:r>
              <a:rPr lang="en-US" dirty="0" smtClean="0">
                <a:solidFill>
                  <a:schemeClr val="bg1"/>
                </a:solidFill>
              </a:rPr>
              <a:t>Golgi</a:t>
            </a:r>
            <a:r>
              <a:rPr lang="el-GR" dirty="0" smtClean="0">
                <a:solidFill>
                  <a:schemeClr val="bg1"/>
                </a:solidFill>
              </a:rPr>
              <a:t>, </a:t>
            </a:r>
            <a:r>
              <a:rPr lang="el-GR" dirty="0" err="1" smtClean="0">
                <a:solidFill>
                  <a:schemeClr val="bg1"/>
                </a:solidFill>
              </a:rPr>
              <a:t>λυσοσώματα</a:t>
            </a:r>
            <a:r>
              <a:rPr lang="el-GR" dirty="0" smtClean="0">
                <a:solidFill>
                  <a:schemeClr val="bg1"/>
                </a:solidFill>
              </a:rPr>
              <a:t>, </a:t>
            </a:r>
            <a:r>
              <a:rPr lang="el-GR" dirty="0" err="1" smtClean="0">
                <a:solidFill>
                  <a:schemeClr val="bg1"/>
                </a:solidFill>
              </a:rPr>
              <a:t>κενοτόπια</a:t>
            </a:r>
            <a:r>
              <a:rPr lang="el-GR" dirty="0" smtClean="0">
                <a:solidFill>
                  <a:schemeClr val="bg1"/>
                </a:solidFill>
              </a:rPr>
              <a:t> κλπ. χαρακτηριστικά των </a:t>
            </a:r>
            <a:r>
              <a:rPr lang="el-GR" dirty="0" err="1" smtClean="0">
                <a:solidFill>
                  <a:schemeClr val="bg1"/>
                </a:solidFill>
              </a:rPr>
              <a:t>ευκαρυωτικών</a:t>
            </a:r>
            <a:r>
              <a:rPr lang="el-GR" dirty="0" smtClean="0">
                <a:solidFill>
                  <a:schemeClr val="bg1"/>
                </a:solidFill>
              </a:rPr>
              <a:t> κυττάρων.</a:t>
            </a:r>
          </a:p>
          <a:p>
            <a:r>
              <a:rPr lang="el-GR" b="1" u="sng" dirty="0" smtClean="0">
                <a:solidFill>
                  <a:schemeClr val="bg1"/>
                </a:solidFill>
              </a:rPr>
              <a:t>Διατροφή</a:t>
            </a:r>
            <a:r>
              <a:rPr lang="el-GR" dirty="0" smtClean="0">
                <a:solidFill>
                  <a:schemeClr val="bg1"/>
                </a:solidFill>
              </a:rPr>
              <a:t> ολοζωική, δηλαδή προσλαμβάνουν με φαγοκυττάρωση ουσίες που διασπούν με ένζυμα.</a:t>
            </a:r>
          </a:p>
          <a:p>
            <a:r>
              <a:rPr lang="el-GR" dirty="0" smtClean="0">
                <a:solidFill>
                  <a:schemeClr val="bg1"/>
                </a:solidFill>
              </a:rPr>
              <a:t>Πολλά </a:t>
            </a:r>
            <a:r>
              <a:rPr lang="el-GR" b="1" u="sng" dirty="0" smtClean="0">
                <a:solidFill>
                  <a:schemeClr val="bg1"/>
                </a:solidFill>
              </a:rPr>
              <a:t>εκκρίνουν</a:t>
            </a:r>
            <a:r>
              <a:rPr lang="el-GR" dirty="0" smtClean="0">
                <a:solidFill>
                  <a:schemeClr val="bg1"/>
                </a:solidFill>
              </a:rPr>
              <a:t> ένζυμα, τοξίνες (ιστολυτικές, αιμολυτικές κ.α.) και χρωστικές (π.χ. πλασμώδια)</a:t>
            </a:r>
          </a:p>
          <a:p>
            <a:r>
              <a:rPr lang="el-GR" b="1" u="sng" dirty="0" smtClean="0">
                <a:solidFill>
                  <a:schemeClr val="bg1"/>
                </a:solidFill>
              </a:rPr>
              <a:t>Αναπνοή</a:t>
            </a:r>
            <a:r>
              <a:rPr lang="el-GR" dirty="0" smtClean="0">
                <a:solidFill>
                  <a:schemeClr val="bg1"/>
                </a:solidFill>
              </a:rPr>
              <a:t> αερόβια ή αναερόβια.</a:t>
            </a:r>
          </a:p>
          <a:p>
            <a:r>
              <a:rPr lang="el-GR" b="1" u="sng" dirty="0" smtClean="0">
                <a:solidFill>
                  <a:schemeClr val="bg1"/>
                </a:solidFill>
              </a:rPr>
              <a:t>Κύκλος ζωής</a:t>
            </a:r>
            <a:r>
              <a:rPr lang="el-GR" dirty="0" smtClean="0">
                <a:solidFill>
                  <a:schemeClr val="bg1"/>
                </a:solidFill>
              </a:rPr>
              <a:t> περιλαμβάνει τον άνθρωπο και ενδιάμεσους ξενιστές.</a:t>
            </a:r>
          </a:p>
          <a:p>
            <a:endParaRPr lang="el-GR" dirty="0" smtClean="0">
              <a:solidFill>
                <a:schemeClr val="bg1"/>
              </a:solidFill>
            </a:endParaRPr>
          </a:p>
          <a:p>
            <a:pPr>
              <a:buNone/>
            </a:pPr>
            <a:endParaRPr lang="el-GR"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908720"/>
          </a:xfrm>
        </p:spPr>
        <p:txBody>
          <a:bodyPr>
            <a:normAutofit/>
          </a:bodyPr>
          <a:lstStyle/>
          <a:p>
            <a:r>
              <a:rPr lang="el-GR" sz="2800" b="1" u="sng" dirty="0" smtClean="0">
                <a:solidFill>
                  <a:schemeClr val="bg1"/>
                </a:solidFill>
              </a:rPr>
              <a:t>Παράσιτα κοιλοτήτων του σώματος:</a:t>
            </a:r>
            <a:endParaRPr lang="el-GR" sz="2800" dirty="0">
              <a:solidFill>
                <a:schemeClr val="bg1"/>
              </a:solidFill>
            </a:endParaRPr>
          </a:p>
        </p:txBody>
      </p:sp>
      <p:sp>
        <p:nvSpPr>
          <p:cNvPr id="3" name="2 - Θέση περιεχομένου"/>
          <p:cNvSpPr>
            <a:spLocks noGrp="1"/>
          </p:cNvSpPr>
          <p:nvPr>
            <p:ph idx="1"/>
          </p:nvPr>
        </p:nvSpPr>
        <p:spPr>
          <a:xfrm>
            <a:off x="0" y="980728"/>
            <a:ext cx="9144000" cy="5877272"/>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r>
              <a:rPr lang="el-GR" dirty="0" smtClean="0">
                <a:solidFill>
                  <a:schemeClr val="bg1"/>
                </a:solidFill>
              </a:rPr>
              <a:t>Μορφές είναι </a:t>
            </a:r>
            <a:r>
              <a:rPr lang="el-GR" b="1" u="sng" dirty="0" smtClean="0">
                <a:solidFill>
                  <a:schemeClr val="bg1"/>
                </a:solidFill>
              </a:rPr>
              <a:t>ο </a:t>
            </a:r>
            <a:r>
              <a:rPr lang="el-GR" b="1" u="sng" dirty="0" err="1" smtClean="0">
                <a:solidFill>
                  <a:schemeClr val="bg1"/>
                </a:solidFill>
              </a:rPr>
              <a:t>τροφοζωϊτης</a:t>
            </a:r>
            <a:r>
              <a:rPr lang="el-GR" b="1" u="sng" dirty="0" smtClean="0">
                <a:solidFill>
                  <a:schemeClr val="bg1"/>
                </a:solidFill>
              </a:rPr>
              <a:t> </a:t>
            </a:r>
            <a:r>
              <a:rPr lang="el-GR" dirty="0" smtClean="0">
                <a:solidFill>
                  <a:schemeClr val="bg1"/>
                </a:solidFill>
              </a:rPr>
              <a:t>(κίνηση με </a:t>
            </a:r>
            <a:r>
              <a:rPr lang="el-GR" dirty="0" err="1" smtClean="0">
                <a:solidFill>
                  <a:schemeClr val="bg1"/>
                </a:solidFill>
              </a:rPr>
              <a:t>ψευδοπόδια</a:t>
            </a:r>
            <a:r>
              <a:rPr lang="el-GR" dirty="0" smtClean="0">
                <a:solidFill>
                  <a:schemeClr val="bg1"/>
                </a:solidFill>
              </a:rPr>
              <a:t> ή μαστίγια, </a:t>
            </a:r>
            <a:r>
              <a:rPr lang="el-GR" dirty="0" err="1" smtClean="0">
                <a:solidFill>
                  <a:schemeClr val="bg1"/>
                </a:solidFill>
              </a:rPr>
              <a:t>ολοζωϊκή</a:t>
            </a:r>
            <a:r>
              <a:rPr lang="el-GR" dirty="0" smtClean="0">
                <a:solidFill>
                  <a:schemeClr val="bg1"/>
                </a:solidFill>
              </a:rPr>
              <a:t> διατροφή με φαγοκυττάρωση) και η κύστη (ανθεκτική μορφή πολλαπλασιασμού). </a:t>
            </a:r>
          </a:p>
          <a:p>
            <a:r>
              <a:rPr lang="el-GR" dirty="0" smtClean="0">
                <a:solidFill>
                  <a:schemeClr val="bg1"/>
                </a:solidFill>
              </a:rPr>
              <a:t>Σε ορισμένα (</a:t>
            </a:r>
            <a:r>
              <a:rPr lang="el-GR" b="1" u="sng" dirty="0" smtClean="0">
                <a:solidFill>
                  <a:schemeClr val="bg1"/>
                </a:solidFill>
              </a:rPr>
              <a:t>αμοιβάδες</a:t>
            </a:r>
            <a:r>
              <a:rPr lang="el-GR" dirty="0" smtClean="0">
                <a:solidFill>
                  <a:schemeClr val="bg1"/>
                </a:solidFill>
              </a:rPr>
              <a:t>) το κυτταρόπλασμα διακρίνεται σε </a:t>
            </a:r>
            <a:r>
              <a:rPr lang="el-GR" dirty="0" err="1" smtClean="0">
                <a:solidFill>
                  <a:schemeClr val="bg1"/>
                </a:solidFill>
              </a:rPr>
              <a:t>εξώπλασμα</a:t>
            </a:r>
            <a:r>
              <a:rPr lang="el-GR" dirty="0" smtClean="0">
                <a:solidFill>
                  <a:schemeClr val="bg1"/>
                </a:solidFill>
              </a:rPr>
              <a:t> (υαλοειδής όψη, προστασία και κίνηση με </a:t>
            </a:r>
            <a:r>
              <a:rPr lang="el-GR" dirty="0" err="1" smtClean="0">
                <a:solidFill>
                  <a:schemeClr val="bg1"/>
                </a:solidFill>
              </a:rPr>
              <a:t>ψευδοπόδια</a:t>
            </a:r>
            <a:r>
              <a:rPr lang="el-GR" dirty="0" smtClean="0">
                <a:solidFill>
                  <a:schemeClr val="bg1"/>
                </a:solidFill>
              </a:rPr>
              <a:t>) και </a:t>
            </a:r>
            <a:r>
              <a:rPr lang="el-GR" dirty="0" err="1" smtClean="0">
                <a:solidFill>
                  <a:schemeClr val="bg1"/>
                </a:solidFill>
              </a:rPr>
              <a:t>ενδόπλασμα</a:t>
            </a:r>
            <a:r>
              <a:rPr lang="el-GR" dirty="0" smtClean="0">
                <a:solidFill>
                  <a:schemeClr val="bg1"/>
                </a:solidFill>
              </a:rPr>
              <a:t> (</a:t>
            </a:r>
            <a:r>
              <a:rPr lang="el-GR" dirty="0" err="1" smtClean="0">
                <a:solidFill>
                  <a:schemeClr val="bg1"/>
                </a:solidFill>
              </a:rPr>
              <a:t>λεπτοκοκκιώδης</a:t>
            </a:r>
            <a:r>
              <a:rPr lang="el-GR" dirty="0" smtClean="0">
                <a:solidFill>
                  <a:schemeClr val="bg1"/>
                </a:solidFill>
              </a:rPr>
              <a:t> υφή). </a:t>
            </a:r>
          </a:p>
          <a:p>
            <a:r>
              <a:rPr lang="el-GR" dirty="0" smtClean="0">
                <a:solidFill>
                  <a:schemeClr val="bg1"/>
                </a:solidFill>
              </a:rPr>
              <a:t>Τα </a:t>
            </a:r>
            <a:r>
              <a:rPr lang="el-GR" b="1" u="sng" dirty="0" smtClean="0">
                <a:solidFill>
                  <a:schemeClr val="bg1"/>
                </a:solidFill>
              </a:rPr>
              <a:t>μαστιγοφόρα</a:t>
            </a:r>
            <a:r>
              <a:rPr lang="el-GR" dirty="0" smtClean="0">
                <a:solidFill>
                  <a:schemeClr val="bg1"/>
                </a:solidFill>
              </a:rPr>
              <a:t> δεν έχουν διακριτό </a:t>
            </a:r>
            <a:r>
              <a:rPr lang="el-GR" dirty="0" err="1" smtClean="0">
                <a:solidFill>
                  <a:schemeClr val="bg1"/>
                </a:solidFill>
              </a:rPr>
              <a:t>ενδόπλασμα</a:t>
            </a:r>
            <a:r>
              <a:rPr lang="el-GR" dirty="0" smtClean="0">
                <a:solidFill>
                  <a:schemeClr val="bg1"/>
                </a:solidFill>
              </a:rPr>
              <a:t> και </a:t>
            </a:r>
            <a:r>
              <a:rPr lang="el-GR" dirty="0" err="1" smtClean="0">
                <a:solidFill>
                  <a:schemeClr val="bg1"/>
                </a:solidFill>
              </a:rPr>
              <a:t>εξώπλασμα</a:t>
            </a:r>
            <a:r>
              <a:rPr lang="el-GR" dirty="0" smtClean="0">
                <a:solidFill>
                  <a:schemeClr val="bg1"/>
                </a:solidFill>
              </a:rPr>
              <a:t>, αλλά περιβάλλονται από λεπτή μεμβράνη τον </a:t>
            </a:r>
            <a:r>
              <a:rPr lang="el-GR" dirty="0" err="1" smtClean="0">
                <a:solidFill>
                  <a:schemeClr val="bg1"/>
                </a:solidFill>
              </a:rPr>
              <a:t>περιπλάστη</a:t>
            </a:r>
            <a:r>
              <a:rPr lang="el-GR" dirty="0" smtClean="0">
                <a:solidFill>
                  <a:schemeClr val="bg1"/>
                </a:solidFill>
              </a:rPr>
              <a:t>. Τα </a:t>
            </a:r>
            <a:r>
              <a:rPr lang="el-GR" b="1" u="sng" dirty="0" smtClean="0">
                <a:solidFill>
                  <a:schemeClr val="bg1"/>
                </a:solidFill>
              </a:rPr>
              <a:t>μαστιγοφόρα ανοιχτών κοιλοτήτων του σώματος</a:t>
            </a:r>
            <a:r>
              <a:rPr lang="el-GR" dirty="0" smtClean="0">
                <a:solidFill>
                  <a:schemeClr val="bg1"/>
                </a:solidFill>
              </a:rPr>
              <a:t> φέρουν κυρίως πυρήνα, </a:t>
            </a:r>
            <a:r>
              <a:rPr lang="el-GR" dirty="0" err="1" smtClean="0">
                <a:solidFill>
                  <a:schemeClr val="bg1"/>
                </a:solidFill>
              </a:rPr>
              <a:t>πυρηνίσκο</a:t>
            </a:r>
            <a:r>
              <a:rPr lang="el-GR" dirty="0" smtClean="0">
                <a:solidFill>
                  <a:schemeClr val="bg1"/>
                </a:solidFill>
              </a:rPr>
              <a:t> (κινητικό πυρήνα ή </a:t>
            </a:r>
            <a:r>
              <a:rPr lang="el-GR" dirty="0" err="1" smtClean="0">
                <a:solidFill>
                  <a:schemeClr val="bg1"/>
                </a:solidFill>
              </a:rPr>
              <a:t>κινητοπλάστη</a:t>
            </a:r>
            <a:r>
              <a:rPr lang="el-GR" dirty="0" smtClean="0">
                <a:solidFill>
                  <a:schemeClr val="bg1"/>
                </a:solidFill>
              </a:rPr>
              <a:t> απ’ όπου εκφύεται το μαστίγιο) ή αντί </a:t>
            </a:r>
            <a:r>
              <a:rPr lang="el-GR" dirty="0" err="1" smtClean="0">
                <a:solidFill>
                  <a:schemeClr val="bg1"/>
                </a:solidFill>
              </a:rPr>
              <a:t>πυρηνίσκου</a:t>
            </a:r>
            <a:r>
              <a:rPr lang="el-GR" dirty="0" smtClean="0">
                <a:solidFill>
                  <a:schemeClr val="bg1"/>
                </a:solidFill>
              </a:rPr>
              <a:t> πολλά </a:t>
            </a:r>
            <a:r>
              <a:rPr lang="el-GR" dirty="0" err="1" smtClean="0">
                <a:solidFill>
                  <a:schemeClr val="bg1"/>
                </a:solidFill>
              </a:rPr>
              <a:t>παραβασικά</a:t>
            </a:r>
            <a:r>
              <a:rPr lang="el-GR" dirty="0" smtClean="0">
                <a:solidFill>
                  <a:schemeClr val="bg1"/>
                </a:solidFill>
              </a:rPr>
              <a:t> σωμάτια (απ’ όπου εκφύονται πολλά μαστίγια). Φέρουν επίσης </a:t>
            </a:r>
            <a:r>
              <a:rPr lang="el-GR" dirty="0" err="1" smtClean="0">
                <a:solidFill>
                  <a:schemeClr val="bg1"/>
                </a:solidFill>
              </a:rPr>
              <a:t>αξόνημα</a:t>
            </a:r>
            <a:r>
              <a:rPr lang="el-GR" dirty="0" smtClean="0">
                <a:solidFill>
                  <a:schemeClr val="bg1"/>
                </a:solidFill>
              </a:rPr>
              <a:t>, που αποτελεί και ενδοκυττάριο τμήμα μαστιγίων.</a:t>
            </a:r>
          </a:p>
          <a:p>
            <a:pPr>
              <a:buNone/>
            </a:pP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i="1" u="sng" dirty="0" smtClean="0"/>
              <a:t>Βιολογικό εύρος</a:t>
            </a:r>
            <a:endParaRPr lang="el-GR" dirty="0"/>
          </a:p>
        </p:txBody>
      </p:sp>
      <p:sp>
        <p:nvSpPr>
          <p:cNvPr id="3" name="2 - Θέση περιεχομένου"/>
          <p:cNvSpPr>
            <a:spLocks noGrp="1"/>
          </p:cNvSpPr>
          <p:nvPr>
            <p:ph idx="1"/>
          </p:nvPr>
        </p:nvSpPr>
        <p:spPr>
          <a:xfrm>
            <a:off x="0" y="692696"/>
            <a:ext cx="9144000" cy="6165304"/>
          </a:xfrm>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el-GR" dirty="0" smtClean="0"/>
              <a:t>μιας </a:t>
            </a:r>
            <a:r>
              <a:rPr lang="el-GR" dirty="0"/>
              <a:t>νόσου είναι το </a:t>
            </a:r>
            <a:r>
              <a:rPr lang="el-GR" dirty="0">
                <a:solidFill>
                  <a:srgbClr val="FF0066"/>
                </a:solidFill>
              </a:rPr>
              <a:t>σύνολο των παραπάνω μορφών</a:t>
            </a:r>
            <a:r>
              <a:rPr lang="el-GR" dirty="0"/>
              <a:t>. Διαφέρει ανάλογα με τη νόσο</a:t>
            </a:r>
            <a:r>
              <a:rPr lang="el-GR" dirty="0" smtClean="0"/>
              <a:t>.</a:t>
            </a:r>
          </a:p>
          <a:p>
            <a:pPr>
              <a:buNone/>
            </a:pPr>
            <a:r>
              <a:rPr lang="el-GR" dirty="0" smtClean="0"/>
              <a:t> </a:t>
            </a:r>
            <a:r>
              <a:rPr lang="el-GR" dirty="0"/>
              <a:t>Όσο περισσότερες μορφές μπορεί να πάρει μια νόσος τόσο μεγαλύτερο είναι το εύρος. </a:t>
            </a:r>
            <a:r>
              <a:rPr lang="el-GR" dirty="0" smtClean="0"/>
              <a:t>Η </a:t>
            </a:r>
            <a:r>
              <a:rPr lang="el-GR" dirty="0"/>
              <a:t>φυματίωση έχει χαρακτηριστικά πολύ μεγάλο βιολογικό εύρος.</a:t>
            </a:r>
          </a:p>
          <a:p>
            <a:r>
              <a:rPr lang="el-GR" dirty="0"/>
              <a:t> </a:t>
            </a:r>
            <a:r>
              <a:rPr lang="el-GR" i="1" u="sng" dirty="0" smtClean="0">
                <a:solidFill>
                  <a:srgbClr val="0000FF"/>
                </a:solidFill>
              </a:rPr>
              <a:t>Λοιμώδεις </a:t>
            </a:r>
            <a:r>
              <a:rPr lang="el-GR" i="1" u="sng" dirty="0">
                <a:solidFill>
                  <a:srgbClr val="0000FF"/>
                </a:solidFill>
              </a:rPr>
              <a:t>νόσοι</a:t>
            </a:r>
            <a:r>
              <a:rPr lang="el-GR" dirty="0">
                <a:solidFill>
                  <a:srgbClr val="0000FF"/>
                </a:solidFill>
              </a:rPr>
              <a:t> </a:t>
            </a:r>
            <a:r>
              <a:rPr lang="el-GR" dirty="0"/>
              <a:t>είναι οι οφειλόμενες σε μικρόβια.</a:t>
            </a:r>
          </a:p>
          <a:p>
            <a:r>
              <a:rPr lang="el-GR" i="1" u="sng" dirty="0">
                <a:solidFill>
                  <a:srgbClr val="0000FF"/>
                </a:solidFill>
              </a:rPr>
              <a:t>Μεταδοτική</a:t>
            </a:r>
            <a:r>
              <a:rPr lang="el-GR" dirty="0">
                <a:solidFill>
                  <a:srgbClr val="0000FF"/>
                </a:solidFill>
              </a:rPr>
              <a:t> </a:t>
            </a:r>
            <a:r>
              <a:rPr lang="el-GR" dirty="0"/>
              <a:t>είναι η μεταδιδόμενη από άτομο σε άτομο.</a:t>
            </a:r>
          </a:p>
          <a:p>
            <a:r>
              <a:rPr lang="el-GR" i="1" u="sng" dirty="0">
                <a:solidFill>
                  <a:srgbClr val="0000FF"/>
                </a:solidFill>
              </a:rPr>
              <a:t>Επιδημική</a:t>
            </a:r>
            <a:r>
              <a:rPr lang="el-GR" dirty="0"/>
              <a:t> είναι αυτή που προκαλεί επιδημίες.</a:t>
            </a:r>
          </a:p>
          <a:p>
            <a:pPr>
              <a:buNone/>
            </a:pPr>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92696"/>
          </a:xfrm>
        </p:spPr>
        <p:txBody>
          <a:bodyPr>
            <a:normAutofit/>
          </a:bodyPr>
          <a:lstStyle/>
          <a:p>
            <a:r>
              <a:rPr lang="el-GR" sz="2800" b="1" u="sng" dirty="0" smtClean="0">
                <a:solidFill>
                  <a:schemeClr val="bg1"/>
                </a:solidFill>
              </a:rPr>
              <a:t>Παράσιτα αίματος</a:t>
            </a:r>
            <a:r>
              <a:rPr lang="el-GR" sz="2800" dirty="0" smtClean="0">
                <a:solidFill>
                  <a:schemeClr val="bg1"/>
                </a:solidFill>
              </a:rPr>
              <a:t>:</a:t>
            </a:r>
            <a:endParaRPr lang="el-GR" sz="2800" dirty="0">
              <a:solidFill>
                <a:schemeClr val="bg1"/>
              </a:solidFill>
            </a:endParaRPr>
          </a:p>
        </p:txBody>
      </p:sp>
      <p:sp>
        <p:nvSpPr>
          <p:cNvPr id="3" name="2 - Θέση περιεχομένου"/>
          <p:cNvSpPr>
            <a:spLocks noGrp="1"/>
          </p:cNvSpPr>
          <p:nvPr>
            <p:ph idx="1"/>
          </p:nvPr>
        </p:nvSpPr>
        <p:spPr>
          <a:xfrm>
            <a:off x="0" y="836712"/>
            <a:ext cx="9144000" cy="6021288"/>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el-GR" sz="3400" dirty="0" smtClean="0">
                <a:solidFill>
                  <a:schemeClr val="bg1"/>
                </a:solidFill>
              </a:rPr>
              <a:t>Μετάδοση συνήθως με αρθρόποδα, κύκλος ζωής σε αρθρόποδα και άνθρωπο (πλασμώδιο ελονοσίας, </a:t>
            </a:r>
            <a:r>
              <a:rPr lang="el-GR" sz="3400" dirty="0" err="1" smtClean="0">
                <a:solidFill>
                  <a:schemeClr val="bg1"/>
                </a:solidFill>
              </a:rPr>
              <a:t>λεϊσμάνιες</a:t>
            </a:r>
            <a:r>
              <a:rPr lang="el-GR" sz="3400" dirty="0" smtClean="0">
                <a:solidFill>
                  <a:schemeClr val="bg1"/>
                </a:solidFill>
              </a:rPr>
              <a:t> κ.α.)</a:t>
            </a:r>
          </a:p>
          <a:p>
            <a:r>
              <a:rPr lang="el-GR" sz="3400" dirty="0" smtClean="0">
                <a:solidFill>
                  <a:schemeClr val="bg1"/>
                </a:solidFill>
              </a:rPr>
              <a:t>Τα </a:t>
            </a:r>
            <a:r>
              <a:rPr lang="el-GR" sz="3400" b="1" u="sng" dirty="0" smtClean="0">
                <a:solidFill>
                  <a:schemeClr val="bg1"/>
                </a:solidFill>
              </a:rPr>
              <a:t>μαστιγοφόρα του αίματος</a:t>
            </a:r>
            <a:r>
              <a:rPr lang="el-GR" sz="3400" dirty="0" smtClean="0">
                <a:solidFill>
                  <a:schemeClr val="bg1"/>
                </a:solidFill>
              </a:rPr>
              <a:t> διαφέρουν. </a:t>
            </a:r>
          </a:p>
          <a:p>
            <a:pPr>
              <a:buFont typeface="Wingdings" pitchFamily="2" charset="2"/>
              <a:buChar char="ü"/>
            </a:pPr>
            <a:r>
              <a:rPr lang="el-GR" sz="3400" dirty="0" smtClean="0">
                <a:solidFill>
                  <a:schemeClr val="bg1"/>
                </a:solidFill>
              </a:rPr>
              <a:t>Τα </a:t>
            </a:r>
            <a:r>
              <a:rPr lang="el-GR" sz="3400" b="1" u="sng" dirty="0" err="1" smtClean="0">
                <a:solidFill>
                  <a:schemeClr val="bg1"/>
                </a:solidFill>
              </a:rPr>
              <a:t>τρυπανοσώματα</a:t>
            </a:r>
            <a:r>
              <a:rPr lang="el-GR" sz="3400" dirty="0" smtClean="0">
                <a:solidFill>
                  <a:schemeClr val="bg1"/>
                </a:solidFill>
              </a:rPr>
              <a:t> φέρουν </a:t>
            </a:r>
            <a:r>
              <a:rPr lang="el-GR" sz="3400" dirty="0" err="1" smtClean="0">
                <a:solidFill>
                  <a:schemeClr val="bg1"/>
                </a:solidFill>
              </a:rPr>
              <a:t>βλεφαριδοπλάστη</a:t>
            </a:r>
            <a:r>
              <a:rPr lang="el-GR" sz="3400" dirty="0" smtClean="0">
                <a:solidFill>
                  <a:schemeClr val="bg1"/>
                </a:solidFill>
              </a:rPr>
              <a:t> απ’ όπου εκφύεται ένα μαστίγιο. Το ενδοκυττάριο τμήμα του μαστιγίου λέγεται </a:t>
            </a:r>
            <a:r>
              <a:rPr lang="el-GR" sz="3400" u="sng" dirty="0" err="1" smtClean="0">
                <a:solidFill>
                  <a:schemeClr val="bg1"/>
                </a:solidFill>
              </a:rPr>
              <a:t>αξόνημα</a:t>
            </a:r>
            <a:r>
              <a:rPr lang="el-GR" sz="3400" dirty="0" smtClean="0">
                <a:solidFill>
                  <a:schemeClr val="bg1"/>
                </a:solidFill>
              </a:rPr>
              <a:t> και σχηματίζει κυματοειδή μεμβράνη, στο τέλος της οποίας εξέρχεται το </a:t>
            </a:r>
            <a:r>
              <a:rPr lang="el-GR" sz="3400" dirty="0" err="1" smtClean="0">
                <a:solidFill>
                  <a:schemeClr val="bg1"/>
                </a:solidFill>
              </a:rPr>
              <a:t>εξωκυττάριο</a:t>
            </a:r>
            <a:r>
              <a:rPr lang="el-GR" sz="3400" dirty="0" smtClean="0">
                <a:solidFill>
                  <a:schemeClr val="bg1"/>
                </a:solidFill>
              </a:rPr>
              <a:t> τμήμα του μαστιγίου. </a:t>
            </a:r>
          </a:p>
          <a:p>
            <a:pPr>
              <a:buFont typeface="Wingdings" pitchFamily="2" charset="2"/>
              <a:buChar char="ü"/>
            </a:pPr>
            <a:r>
              <a:rPr lang="el-GR" sz="3400" dirty="0" smtClean="0">
                <a:solidFill>
                  <a:schemeClr val="bg1"/>
                </a:solidFill>
              </a:rPr>
              <a:t>Οι </a:t>
            </a:r>
            <a:r>
              <a:rPr lang="el-GR" sz="3400" b="1" u="sng" dirty="0" err="1" smtClean="0">
                <a:solidFill>
                  <a:schemeClr val="bg1"/>
                </a:solidFill>
              </a:rPr>
              <a:t>λεϊσμάνιες</a:t>
            </a:r>
            <a:r>
              <a:rPr lang="el-GR" sz="3400" dirty="0" smtClean="0">
                <a:solidFill>
                  <a:schemeClr val="bg1"/>
                </a:solidFill>
              </a:rPr>
              <a:t> δεν φέρουν μαστίγιο, έχουν όμως </a:t>
            </a:r>
            <a:r>
              <a:rPr lang="el-GR" sz="3400" dirty="0" err="1" smtClean="0">
                <a:solidFill>
                  <a:schemeClr val="bg1"/>
                </a:solidFill>
              </a:rPr>
              <a:t>βλεφαριδοπλάστη</a:t>
            </a:r>
            <a:r>
              <a:rPr lang="el-GR" sz="3400" dirty="0" smtClean="0">
                <a:solidFill>
                  <a:schemeClr val="bg1"/>
                </a:solidFill>
              </a:rPr>
              <a:t> και </a:t>
            </a:r>
            <a:r>
              <a:rPr lang="el-GR" sz="3400" dirty="0" err="1" smtClean="0">
                <a:solidFill>
                  <a:schemeClr val="bg1"/>
                </a:solidFill>
              </a:rPr>
              <a:t>αξόνημα</a:t>
            </a:r>
            <a:r>
              <a:rPr lang="el-GR" sz="3400" dirty="0" smtClean="0">
                <a:solidFill>
                  <a:schemeClr val="bg1"/>
                </a:solidFill>
              </a:rPr>
              <a:t>, ενώ σε φλεβοτόμους και σε ειδικές καλλιέργειες λαμβάνουν σχήμα </a:t>
            </a:r>
            <a:r>
              <a:rPr lang="el-GR" sz="3400" dirty="0" err="1" smtClean="0">
                <a:solidFill>
                  <a:schemeClr val="bg1"/>
                </a:solidFill>
              </a:rPr>
              <a:t>λεπτομονάδας</a:t>
            </a:r>
            <a:r>
              <a:rPr lang="el-GR" sz="3400" dirty="0" smtClean="0">
                <a:solidFill>
                  <a:schemeClr val="bg1"/>
                </a:solidFill>
              </a:rPr>
              <a:t> (λεπτή επιμήκης μορφή με </a:t>
            </a:r>
            <a:r>
              <a:rPr lang="el-GR" sz="3400" dirty="0" err="1" smtClean="0">
                <a:solidFill>
                  <a:schemeClr val="bg1"/>
                </a:solidFill>
              </a:rPr>
              <a:t>βλεφαριδοπλάστη</a:t>
            </a:r>
            <a:r>
              <a:rPr lang="el-GR" sz="3400" dirty="0" smtClean="0">
                <a:solidFill>
                  <a:schemeClr val="bg1"/>
                </a:solidFill>
              </a:rPr>
              <a:t> και μαστίγιο). </a:t>
            </a:r>
          </a:p>
          <a:p>
            <a:pPr>
              <a:buFont typeface="Wingdings" pitchFamily="2" charset="2"/>
              <a:buChar char="ü"/>
            </a:pPr>
            <a:r>
              <a:rPr lang="el-GR" sz="3400" b="1" u="sng" dirty="0" smtClean="0">
                <a:solidFill>
                  <a:schemeClr val="bg1"/>
                </a:solidFill>
              </a:rPr>
              <a:t>Άλλες μορφές</a:t>
            </a:r>
            <a:r>
              <a:rPr lang="el-GR" sz="3400" dirty="0" smtClean="0">
                <a:solidFill>
                  <a:schemeClr val="bg1"/>
                </a:solidFill>
              </a:rPr>
              <a:t> μαστιγοφόρων είναι τα </a:t>
            </a:r>
            <a:r>
              <a:rPr lang="el-GR" sz="3400" u="sng" dirty="0" err="1" smtClean="0">
                <a:solidFill>
                  <a:schemeClr val="bg1"/>
                </a:solidFill>
              </a:rPr>
              <a:t>κριθίδια</a:t>
            </a:r>
            <a:r>
              <a:rPr lang="el-GR" sz="3400" dirty="0" smtClean="0">
                <a:solidFill>
                  <a:schemeClr val="bg1"/>
                </a:solidFill>
              </a:rPr>
              <a:t> και διάφορες </a:t>
            </a:r>
            <a:r>
              <a:rPr lang="el-GR" sz="3400" dirty="0" err="1" smtClean="0">
                <a:solidFill>
                  <a:schemeClr val="bg1"/>
                </a:solidFill>
              </a:rPr>
              <a:t>λεπτομονάδες</a:t>
            </a:r>
            <a:r>
              <a:rPr lang="el-GR" sz="3400" dirty="0" smtClean="0">
                <a:solidFill>
                  <a:schemeClr val="bg1"/>
                </a:solidFill>
              </a:rPr>
              <a:t> και </a:t>
            </a:r>
            <a:r>
              <a:rPr lang="el-GR" sz="3400" dirty="0" err="1" smtClean="0">
                <a:solidFill>
                  <a:schemeClr val="bg1"/>
                </a:solidFill>
              </a:rPr>
              <a:t>ερπετομονάδες</a:t>
            </a:r>
            <a:r>
              <a:rPr lang="el-GR" sz="3400" dirty="0" smtClean="0">
                <a:solidFill>
                  <a:schemeClr val="bg1"/>
                </a:solidFill>
              </a:rPr>
              <a:t> με ανάλογη δομή που δεν παρασιτούν στον άνθρωπο.</a:t>
            </a:r>
          </a:p>
          <a:p>
            <a:r>
              <a:rPr lang="el-GR" sz="3400" dirty="0" smtClean="0">
                <a:solidFill>
                  <a:schemeClr val="bg1"/>
                </a:solidFill>
              </a:rPr>
              <a:t> </a:t>
            </a:r>
          </a:p>
          <a:p>
            <a:pPr>
              <a:buNone/>
            </a:pP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836712"/>
          </a:xfrm>
        </p:spPr>
        <p:txBody>
          <a:bodyPr>
            <a:normAutofit fontScale="90000"/>
          </a:bodyPr>
          <a:lstStyle/>
          <a:p>
            <a:r>
              <a:rPr lang="el-GR" sz="2800" b="1" i="1" u="sng" dirty="0" smtClean="0">
                <a:solidFill>
                  <a:schemeClr val="bg1"/>
                </a:solidFill>
              </a:rPr>
              <a:t>Βιολογία των </a:t>
            </a:r>
            <a:r>
              <a:rPr lang="el-GR" sz="2800" b="1" i="1" u="sng" dirty="0" err="1" smtClean="0">
                <a:solidFill>
                  <a:schemeClr val="bg1"/>
                </a:solidFill>
              </a:rPr>
              <a:t>Ελμίνθων</a:t>
            </a:r>
            <a:r>
              <a:rPr lang="el-GR" sz="2800" b="1" i="1" u="sng" dirty="0" smtClean="0">
                <a:solidFill>
                  <a:schemeClr val="bg1"/>
                </a:solidFill>
              </a:rPr>
              <a:t> ή σκωλήκων (μετάζωα)</a:t>
            </a:r>
            <a:r>
              <a:rPr lang="el-GR" sz="2800" b="1" i="1" u="sng" dirty="0" smtClean="0"/>
              <a:t/>
            </a:r>
            <a:br>
              <a:rPr lang="el-GR" sz="2800" b="1" i="1" u="sng" dirty="0" smtClean="0"/>
            </a:br>
            <a:endParaRPr lang="el-GR" sz="2800" dirty="0"/>
          </a:p>
        </p:txBody>
      </p:sp>
      <p:sp>
        <p:nvSpPr>
          <p:cNvPr id="3" name="2 - Θέση περιεχομένου"/>
          <p:cNvSpPr>
            <a:spLocks noGrp="1"/>
          </p:cNvSpPr>
          <p:nvPr>
            <p:ph idx="1"/>
          </p:nvPr>
        </p:nvSpPr>
        <p:spPr>
          <a:xfrm>
            <a:off x="0" y="548680"/>
            <a:ext cx="9144000" cy="6309320"/>
          </a:xfrm>
        </p:spPr>
        <p:style>
          <a:lnRef idx="1">
            <a:schemeClr val="accent1"/>
          </a:lnRef>
          <a:fillRef idx="2">
            <a:schemeClr val="accent1"/>
          </a:fillRef>
          <a:effectRef idx="1">
            <a:schemeClr val="accent1"/>
          </a:effectRef>
          <a:fontRef idx="minor">
            <a:schemeClr val="dk1"/>
          </a:fontRef>
        </p:style>
        <p:txBody>
          <a:bodyPr>
            <a:noAutofit/>
          </a:bodyPr>
          <a:lstStyle/>
          <a:p>
            <a:r>
              <a:rPr lang="el-GR" sz="2400" u="sng" dirty="0" smtClean="0">
                <a:solidFill>
                  <a:schemeClr val="bg1"/>
                </a:solidFill>
              </a:rPr>
              <a:t>Παράσιτα ανθρώπου και ζώων. </a:t>
            </a:r>
            <a:r>
              <a:rPr lang="el-GR" sz="2400" dirty="0" smtClean="0">
                <a:solidFill>
                  <a:schemeClr val="bg1"/>
                </a:solidFill>
              </a:rPr>
              <a:t>Πολλαπλασιασμός </a:t>
            </a:r>
            <a:r>
              <a:rPr lang="el-GR" sz="2400" dirty="0" err="1" smtClean="0">
                <a:solidFill>
                  <a:schemeClr val="bg1"/>
                </a:solidFill>
              </a:rPr>
              <a:t>αμφι</a:t>
            </a:r>
            <a:r>
              <a:rPr lang="el-GR" sz="2400" dirty="0" smtClean="0">
                <a:solidFill>
                  <a:schemeClr val="bg1"/>
                </a:solidFill>
              </a:rPr>
              <a:t>-γονικός</a:t>
            </a:r>
          </a:p>
          <a:p>
            <a:r>
              <a:rPr lang="el-GR" sz="2400" dirty="0" smtClean="0">
                <a:solidFill>
                  <a:schemeClr val="bg1"/>
                </a:solidFill>
              </a:rPr>
              <a:t> Οι </a:t>
            </a:r>
            <a:r>
              <a:rPr lang="el-GR" sz="2400" b="1" dirty="0" err="1" smtClean="0">
                <a:solidFill>
                  <a:schemeClr val="bg1"/>
                </a:solidFill>
              </a:rPr>
              <a:t>Έλμινθες</a:t>
            </a:r>
            <a:r>
              <a:rPr lang="el-GR" sz="2400" b="1" dirty="0" smtClean="0">
                <a:solidFill>
                  <a:schemeClr val="bg1"/>
                </a:solidFill>
              </a:rPr>
              <a:t> (σκώληκες) </a:t>
            </a:r>
            <a:r>
              <a:rPr lang="el-GR" sz="2400" dirty="0" smtClean="0">
                <a:solidFill>
                  <a:schemeClr val="bg1"/>
                </a:solidFill>
              </a:rPr>
              <a:t>είναι </a:t>
            </a:r>
            <a:r>
              <a:rPr lang="el-GR" sz="2400" dirty="0" smtClean="0">
                <a:solidFill>
                  <a:schemeClr val="bg1"/>
                </a:solidFill>
              </a:rPr>
              <a:t>πολυκύτταροι </a:t>
            </a:r>
            <a:r>
              <a:rPr lang="el-GR" sz="2400" dirty="0" smtClean="0">
                <a:solidFill>
                  <a:schemeClr val="bg1"/>
                </a:solidFill>
              </a:rPr>
              <a:t>οργανισμοί μακροσκοπικά ορατοί, το μήκος τους μπορεί να φθάσει πολλά μέτρα. </a:t>
            </a:r>
          </a:p>
          <a:p>
            <a:r>
              <a:rPr lang="el-GR" sz="2400" dirty="0" smtClean="0">
                <a:solidFill>
                  <a:schemeClr val="bg1"/>
                </a:solidFill>
              </a:rPr>
              <a:t>Έχουν κεφαλή, σώμα και ουρά. Οι παρασιτικοί σκώληκες (σε αντίθεση με τους ελεύθερους στη φύση) εμφανίζουν </a:t>
            </a:r>
            <a:r>
              <a:rPr lang="el-GR" sz="2400" dirty="0" err="1" smtClean="0">
                <a:solidFill>
                  <a:schemeClr val="bg1"/>
                </a:solidFill>
              </a:rPr>
              <a:t>υπερ</a:t>
            </a:r>
            <a:r>
              <a:rPr lang="el-GR" sz="2400" dirty="0" smtClean="0">
                <a:solidFill>
                  <a:schemeClr val="bg1"/>
                </a:solidFill>
              </a:rPr>
              <a:t>-λειτουργία του αναπαραγωγικού και </a:t>
            </a:r>
            <a:r>
              <a:rPr lang="el-GR" sz="2400" dirty="0" err="1" smtClean="0">
                <a:solidFill>
                  <a:schemeClr val="bg1"/>
                </a:solidFill>
              </a:rPr>
              <a:t>υπο</a:t>
            </a:r>
            <a:r>
              <a:rPr lang="el-GR" sz="2400" dirty="0" smtClean="0">
                <a:solidFill>
                  <a:schemeClr val="bg1"/>
                </a:solidFill>
              </a:rPr>
              <a:t>-ανάπτυξη του πεπτικού και κινητικού.</a:t>
            </a:r>
          </a:p>
          <a:p>
            <a:r>
              <a:rPr lang="el-GR" sz="2400" dirty="0" smtClean="0">
                <a:solidFill>
                  <a:schemeClr val="bg1"/>
                </a:solidFill>
              </a:rPr>
              <a:t>Περιβάλλονται από περίβλημα, που κοντά στην κεφαλή διαφοροποιείται σε άγκιστρα, μυζητήρες κ.α. όργανα προσκόλλησης. Κοντά στο στόμα φέρουν αδένες που παράγουν ένζυμα.</a:t>
            </a:r>
          </a:p>
          <a:p>
            <a:r>
              <a:rPr lang="el-GR" sz="2400" dirty="0" smtClean="0">
                <a:solidFill>
                  <a:schemeClr val="bg1"/>
                </a:solidFill>
              </a:rPr>
              <a:t>Οι </a:t>
            </a:r>
            <a:r>
              <a:rPr lang="el-GR" sz="2400" b="1" u="sng" dirty="0" err="1" smtClean="0">
                <a:solidFill>
                  <a:schemeClr val="bg1"/>
                </a:solidFill>
              </a:rPr>
              <a:t>νηματέλμινθες</a:t>
            </a:r>
            <a:r>
              <a:rPr lang="el-GR" sz="2400" dirty="0" smtClean="0">
                <a:solidFill>
                  <a:schemeClr val="bg1"/>
                </a:solidFill>
              </a:rPr>
              <a:t> είναι κυλινδρικοί, το σώμα δεν έχει κατάτμηση, έχουν ανεπτυγμένο πεπτικό σύστημα και διαφοροποίηση σε άρρεν / θήλυ. Οι θηλυκοί γεννούν αυγά ή νύμφες που είναι οι μεταδοτικές μορφές.</a:t>
            </a:r>
          </a:p>
          <a:p>
            <a:pPr>
              <a:buNone/>
            </a:pPr>
            <a:endParaRPr lang="el-GR"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79512" y="600001"/>
            <a:ext cx="8784976" cy="60016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Οι</a:t>
            </a:r>
            <a:r>
              <a:rPr kumimoji="0" lang="el-GR" sz="2400" b="0"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kumimoji="0" lang="el-GR" sz="2400" b="1"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τρηματώδεις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είναι ερμαφρόδιτοι και έχουν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αποπλατυσμένο</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σχήμα (εκτός από τα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σχιστοσώματα</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που έχουν φύλα χωριστά και είναι νηματοειδή). </a:t>
            </a:r>
          </a:p>
          <a:p>
            <a:pPr marL="0" marR="0" lvl="0" indent="0" defTabSz="914400" rtl="0" eaLnBrk="1" fontAlgn="base" latinLnBrk="0" hangingPunct="1">
              <a:lnSpc>
                <a:spcPct val="100000"/>
              </a:lnSpc>
              <a:spcBef>
                <a:spcPct val="0"/>
              </a:spcBef>
              <a:spcAft>
                <a:spcPct val="0"/>
              </a:spcAft>
              <a:buClrTx/>
              <a:buSzTx/>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Στον κύκλο ζωής συμμετέχουν σαλιγκάρια και ψάρια ή αρθρόποδα σαν ξενιστές.</a:t>
            </a:r>
          </a:p>
          <a:p>
            <a:pPr marL="0" marR="0" lvl="0" indent="0" defTabSz="914400" rtl="0" eaLnBrk="1" fontAlgn="base" latinLnBrk="0" hangingPunct="1">
              <a:lnSpc>
                <a:spcPct val="100000"/>
              </a:lnSpc>
              <a:spcBef>
                <a:spcPct val="0"/>
              </a:spcBef>
              <a:spcAft>
                <a:spcPct val="0"/>
              </a:spcAft>
              <a:buClrTx/>
              <a:buSzTx/>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Έχουν σαν όργανα προσκόλλησης και συγκράτησης δύο (δίστομα) ή περισσότερους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πολύστομα</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μυζητήρες.</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 typeface="Arial" pitchFamily="34" charset="0"/>
              <a:buChar char="•"/>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Οι </a:t>
            </a:r>
            <a:r>
              <a:rPr kumimoji="0" lang="el-GR" sz="2400" b="1"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κεστώδεις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είναι ερμαφρόδιτοι, ταινιοειδείς με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κατατμητό</a:t>
            </a:r>
            <a:r>
              <a:rPr kumimoji="0" lang="el-GR" sz="2400" b="0" i="0" u="none" strike="noStrike" cap="none" normalizeH="0" dirty="0" smtClean="0">
                <a:ln>
                  <a:noFill/>
                </a:ln>
                <a:solidFill>
                  <a:schemeClr val="bg1"/>
                </a:solidFill>
                <a:effectLst/>
                <a:latin typeface="Arial" pitchFamily="34" charset="0"/>
                <a:ea typeface="Times New Roman" pitchFamily="18" charset="0"/>
                <a:cs typeface="Arial" pitchFamily="34" charset="0"/>
              </a:rPr>
              <a:t>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σώμα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χωρίς πεπτικό. </a:t>
            </a:r>
          </a:p>
          <a:p>
            <a:pPr marL="0" marR="0" lvl="0" indent="0" defTabSz="914400" rtl="0" eaLnBrk="0" fontAlgn="base" latinLnBrk="0" hangingPunct="0">
              <a:lnSpc>
                <a:spcPct val="100000"/>
              </a:lnSpc>
              <a:spcBef>
                <a:spcPct val="0"/>
              </a:spcBef>
              <a:spcAft>
                <a:spcPct val="0"/>
              </a:spcAft>
              <a:buClrTx/>
              <a:buSzTx/>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Αποτελείται από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σκωληκοκεφαλή</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αυχένα και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προγλωττίδες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Με την κεφαλή προσκολλώνται, ο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αυχήν</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παράγει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προγλωττίδες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και κάθε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προγλωττίδα</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φέρει μήτρα, όρχεις, νευρικό και απεκκριτικό σύστημα.</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Ο κύκλος απαιτεί ένα ή περισσότερους ενδιάμεσους ξενιστές. Εμφανίζουν και νυμφικές μορφές που εγκαθίστανται σε ιστούς ζωτικών οργάνων (ήπαρ, πνεύμονες, ΚΝΣ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κ.α</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417638"/>
          </a:xfrm>
        </p:spPr>
        <p:txBody>
          <a:bodyPr>
            <a:noAutofit/>
          </a:bodyPr>
          <a:lstStyle/>
          <a:p>
            <a:r>
              <a:rPr lang="el-GR" sz="2800" b="1" i="1" u="sng" dirty="0" smtClean="0">
                <a:solidFill>
                  <a:schemeClr val="bg1"/>
                </a:solidFill>
              </a:rPr>
              <a:t>Παθογένεια των παρασιτώσεων (επίδραση παρασίτων στον ξενιστή)</a:t>
            </a:r>
            <a:r>
              <a:rPr lang="el-GR" sz="3200" b="1" i="1" u="sng" dirty="0" smtClean="0">
                <a:solidFill>
                  <a:schemeClr val="bg1"/>
                </a:solidFill>
              </a:rPr>
              <a:t/>
            </a:r>
            <a:br>
              <a:rPr lang="el-GR" sz="3200" b="1" i="1" u="sng" dirty="0" smtClean="0">
                <a:solidFill>
                  <a:schemeClr val="bg1"/>
                </a:solidFill>
              </a:rPr>
            </a:br>
            <a:endParaRPr lang="el-GR" sz="3200" dirty="0">
              <a:solidFill>
                <a:schemeClr val="bg1"/>
              </a:solidFill>
            </a:endParaRPr>
          </a:p>
        </p:txBody>
      </p:sp>
      <p:sp>
        <p:nvSpPr>
          <p:cNvPr id="3" name="2 - Θέση περιεχομένου"/>
          <p:cNvSpPr>
            <a:spLocks noGrp="1"/>
          </p:cNvSpPr>
          <p:nvPr>
            <p:ph idx="1"/>
          </p:nvPr>
        </p:nvSpPr>
        <p:spPr>
          <a:xfrm>
            <a:off x="0" y="980728"/>
            <a:ext cx="9144000" cy="5877272"/>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el-GR" dirty="0" smtClean="0">
                <a:solidFill>
                  <a:schemeClr val="bg1"/>
                </a:solidFill>
              </a:rPr>
              <a:t>Ανάλογα με το παράσιτο και την περιοχή του σώματος που αναπτύσσεται προκαλούνται αντίστοιχα συμπτώματα και νόσοι.</a:t>
            </a:r>
          </a:p>
          <a:p>
            <a:r>
              <a:rPr lang="el-GR" dirty="0" smtClean="0">
                <a:solidFill>
                  <a:schemeClr val="bg1"/>
                </a:solidFill>
              </a:rPr>
              <a:t> Μπορεί η λοίμωξη να είναι </a:t>
            </a:r>
            <a:r>
              <a:rPr lang="el-GR" u="sng" dirty="0" smtClean="0">
                <a:solidFill>
                  <a:schemeClr val="bg1"/>
                </a:solidFill>
              </a:rPr>
              <a:t>λανθάνουσα</a:t>
            </a:r>
            <a:r>
              <a:rPr lang="el-GR" dirty="0" smtClean="0">
                <a:solidFill>
                  <a:schemeClr val="bg1"/>
                </a:solidFill>
              </a:rPr>
              <a:t> ή </a:t>
            </a:r>
            <a:r>
              <a:rPr lang="el-GR" u="sng" dirty="0" smtClean="0">
                <a:solidFill>
                  <a:schemeClr val="bg1"/>
                </a:solidFill>
              </a:rPr>
              <a:t>συμπτωματική</a:t>
            </a:r>
            <a:r>
              <a:rPr lang="el-GR" dirty="0" smtClean="0">
                <a:solidFill>
                  <a:schemeClr val="bg1"/>
                </a:solidFill>
              </a:rPr>
              <a:t> ή υποτρο</a:t>
            </a:r>
            <a:r>
              <a:rPr lang="el-GR" u="sng" dirty="0" smtClean="0">
                <a:solidFill>
                  <a:schemeClr val="bg1"/>
                </a:solidFill>
              </a:rPr>
              <a:t>π</a:t>
            </a:r>
            <a:r>
              <a:rPr lang="el-GR" dirty="0" smtClean="0">
                <a:solidFill>
                  <a:schemeClr val="bg1"/>
                </a:solidFill>
              </a:rPr>
              <a:t>ιάζουσα και </a:t>
            </a:r>
            <a:r>
              <a:rPr lang="el-GR" u="sng" dirty="0" smtClean="0">
                <a:solidFill>
                  <a:schemeClr val="bg1"/>
                </a:solidFill>
              </a:rPr>
              <a:t>ποικίλης βαρύτητας</a:t>
            </a:r>
            <a:r>
              <a:rPr lang="el-GR" dirty="0" smtClean="0">
                <a:solidFill>
                  <a:schemeClr val="bg1"/>
                </a:solidFill>
              </a:rPr>
              <a:t>.</a:t>
            </a:r>
          </a:p>
          <a:p>
            <a:r>
              <a:rPr lang="el-GR" dirty="0" smtClean="0">
                <a:solidFill>
                  <a:schemeClr val="bg1"/>
                </a:solidFill>
              </a:rPr>
              <a:t>Υπάρχει τεράστια </a:t>
            </a:r>
            <a:r>
              <a:rPr lang="el-GR" u="sng" dirty="0" smtClean="0">
                <a:solidFill>
                  <a:schemeClr val="bg1"/>
                </a:solidFill>
              </a:rPr>
              <a:t>ποικιλία </a:t>
            </a:r>
            <a:r>
              <a:rPr lang="el-GR" u="sng" dirty="0" smtClean="0">
                <a:solidFill>
                  <a:schemeClr val="bg1"/>
                </a:solidFill>
              </a:rPr>
              <a:t>συμπτωμάτων</a:t>
            </a:r>
            <a:r>
              <a:rPr lang="el-GR" dirty="0" smtClean="0">
                <a:solidFill>
                  <a:schemeClr val="bg1"/>
                </a:solidFill>
              </a:rPr>
              <a:t>, όπως</a:t>
            </a:r>
            <a:r>
              <a:rPr lang="el-GR" dirty="0" smtClean="0">
                <a:solidFill>
                  <a:schemeClr val="bg1"/>
                </a:solidFill>
              </a:rPr>
              <a:t>:</a:t>
            </a:r>
            <a:endParaRPr lang="el-GR" dirty="0" smtClean="0">
              <a:solidFill>
                <a:schemeClr val="bg1"/>
              </a:solidFill>
            </a:endParaRPr>
          </a:p>
          <a:p>
            <a:r>
              <a:rPr lang="el-GR" dirty="0" smtClean="0">
                <a:solidFill>
                  <a:schemeClr val="bg1"/>
                </a:solidFill>
              </a:rPr>
              <a:t>Κοιλιακά άλγη σε </a:t>
            </a:r>
            <a:r>
              <a:rPr lang="el-GR" b="1" u="sng" dirty="0" err="1" smtClean="0">
                <a:solidFill>
                  <a:schemeClr val="bg1"/>
                </a:solidFill>
              </a:rPr>
              <a:t>ασκαριδίαση</a:t>
            </a:r>
            <a:r>
              <a:rPr lang="el-GR" b="1" u="sng" dirty="0" smtClean="0">
                <a:solidFill>
                  <a:schemeClr val="bg1"/>
                </a:solidFill>
              </a:rPr>
              <a:t>,</a:t>
            </a:r>
            <a:r>
              <a:rPr lang="el-GR" b="1" dirty="0" smtClean="0">
                <a:solidFill>
                  <a:schemeClr val="bg1"/>
                </a:solidFill>
              </a:rPr>
              <a:t> </a:t>
            </a:r>
            <a:endParaRPr lang="el-GR" b="1" dirty="0" smtClean="0">
              <a:solidFill>
                <a:schemeClr val="bg1"/>
              </a:solidFill>
            </a:endParaRPr>
          </a:p>
          <a:p>
            <a:r>
              <a:rPr lang="el-GR" dirty="0" smtClean="0">
                <a:solidFill>
                  <a:schemeClr val="bg1"/>
                </a:solidFill>
              </a:rPr>
              <a:t>αποστήματα </a:t>
            </a:r>
            <a:r>
              <a:rPr lang="el-GR" dirty="0" smtClean="0">
                <a:solidFill>
                  <a:schemeClr val="bg1"/>
                </a:solidFill>
              </a:rPr>
              <a:t>με συμπτώματα φλεγμονής από </a:t>
            </a:r>
            <a:r>
              <a:rPr lang="el-GR" b="1" dirty="0" smtClean="0">
                <a:solidFill>
                  <a:schemeClr val="bg1"/>
                </a:solidFill>
              </a:rPr>
              <a:t>αμοιβάδες</a:t>
            </a:r>
            <a:r>
              <a:rPr lang="el-GR" dirty="0" smtClean="0">
                <a:solidFill>
                  <a:schemeClr val="bg1"/>
                </a:solidFill>
              </a:rPr>
              <a:t> (ηπατική εντόπιση), </a:t>
            </a:r>
            <a:r>
              <a:rPr lang="el-GR" dirty="0" smtClean="0">
                <a:solidFill>
                  <a:schemeClr val="bg1"/>
                </a:solidFill>
              </a:rPr>
              <a:t>πυρετό </a:t>
            </a:r>
            <a:r>
              <a:rPr lang="el-GR" dirty="0" smtClean="0">
                <a:solidFill>
                  <a:schemeClr val="bg1"/>
                </a:solidFill>
              </a:rPr>
              <a:t>και γενικευμένη νόσο από παράσιτα αίματος, </a:t>
            </a:r>
            <a:endParaRPr lang="el-GR" dirty="0" smtClean="0">
              <a:solidFill>
                <a:schemeClr val="bg1"/>
              </a:solidFill>
            </a:endParaRPr>
          </a:p>
          <a:p>
            <a:r>
              <a:rPr lang="el-GR" b="1" u="sng" dirty="0" smtClean="0">
                <a:solidFill>
                  <a:schemeClr val="bg1"/>
                </a:solidFill>
              </a:rPr>
              <a:t>δερματίτιδα </a:t>
            </a:r>
            <a:r>
              <a:rPr lang="el-GR" dirty="0" smtClean="0">
                <a:solidFill>
                  <a:schemeClr val="bg1"/>
                </a:solidFill>
              </a:rPr>
              <a:t>από παράσιτα που εισέρχονται στο δέρμα (</a:t>
            </a:r>
            <a:r>
              <a:rPr lang="el-GR" dirty="0" err="1" smtClean="0">
                <a:solidFill>
                  <a:schemeClr val="bg1"/>
                </a:solidFill>
              </a:rPr>
              <a:t>φιλάριες</a:t>
            </a:r>
            <a:r>
              <a:rPr lang="el-GR" dirty="0" smtClean="0">
                <a:solidFill>
                  <a:schemeClr val="bg1"/>
                </a:solidFill>
              </a:rPr>
              <a:t>), </a:t>
            </a:r>
            <a:endParaRPr lang="el-GR" dirty="0" smtClean="0">
              <a:solidFill>
                <a:schemeClr val="bg1"/>
              </a:solidFill>
            </a:endParaRPr>
          </a:p>
          <a:p>
            <a:r>
              <a:rPr lang="el-GR" u="sng" dirty="0" smtClean="0">
                <a:solidFill>
                  <a:schemeClr val="bg1"/>
                </a:solidFill>
              </a:rPr>
              <a:t>διάρροια</a:t>
            </a:r>
            <a:r>
              <a:rPr lang="el-GR" dirty="0" smtClean="0">
                <a:solidFill>
                  <a:schemeClr val="bg1"/>
                </a:solidFill>
              </a:rPr>
              <a:t> </a:t>
            </a:r>
            <a:r>
              <a:rPr lang="el-GR" dirty="0" smtClean="0">
                <a:solidFill>
                  <a:schemeClr val="bg1"/>
                </a:solidFill>
              </a:rPr>
              <a:t>και </a:t>
            </a:r>
            <a:r>
              <a:rPr lang="el-GR" u="sng" dirty="0" smtClean="0">
                <a:solidFill>
                  <a:schemeClr val="bg1"/>
                </a:solidFill>
              </a:rPr>
              <a:t>δυσεντερία</a:t>
            </a:r>
            <a:r>
              <a:rPr lang="el-GR" dirty="0" smtClean="0">
                <a:solidFill>
                  <a:schemeClr val="bg1"/>
                </a:solidFill>
              </a:rPr>
              <a:t> από </a:t>
            </a:r>
            <a:r>
              <a:rPr lang="el-GR" b="1" dirty="0" smtClean="0">
                <a:solidFill>
                  <a:schemeClr val="bg1"/>
                </a:solidFill>
              </a:rPr>
              <a:t>πρωτόζωα και </a:t>
            </a:r>
            <a:r>
              <a:rPr lang="el-GR" b="1" dirty="0" err="1" smtClean="0">
                <a:solidFill>
                  <a:schemeClr val="bg1"/>
                </a:solidFill>
              </a:rPr>
              <a:t>έλμινθες</a:t>
            </a:r>
            <a:r>
              <a:rPr lang="el-GR" dirty="0" smtClean="0">
                <a:solidFill>
                  <a:schemeClr val="bg1"/>
                </a:solidFill>
              </a:rPr>
              <a:t>, </a:t>
            </a:r>
            <a:endParaRPr lang="el-GR" dirty="0" smtClean="0">
              <a:solidFill>
                <a:schemeClr val="bg1"/>
              </a:solidFill>
            </a:endParaRPr>
          </a:p>
          <a:p>
            <a:r>
              <a:rPr lang="el-GR" dirty="0" err="1" smtClean="0">
                <a:solidFill>
                  <a:schemeClr val="bg1"/>
                </a:solidFill>
              </a:rPr>
              <a:t>ηωσινοφιλία</a:t>
            </a:r>
            <a:r>
              <a:rPr lang="el-GR" dirty="0" smtClean="0">
                <a:solidFill>
                  <a:schemeClr val="bg1"/>
                </a:solidFill>
              </a:rPr>
              <a:t> </a:t>
            </a:r>
            <a:r>
              <a:rPr lang="el-GR" dirty="0" smtClean="0">
                <a:solidFill>
                  <a:schemeClr val="bg1"/>
                </a:solidFill>
              </a:rPr>
              <a:t>λόγω </a:t>
            </a:r>
            <a:r>
              <a:rPr lang="el-GR" u="sng" dirty="0" smtClean="0">
                <a:solidFill>
                  <a:schemeClr val="bg1"/>
                </a:solidFill>
              </a:rPr>
              <a:t>αλλεργικής αντίδρασης </a:t>
            </a:r>
            <a:endParaRPr lang="el-GR" u="sng" dirty="0" smtClean="0">
              <a:solidFill>
                <a:schemeClr val="bg1"/>
              </a:solidFill>
            </a:endParaRPr>
          </a:p>
          <a:p>
            <a:r>
              <a:rPr lang="el-GR" dirty="0" smtClean="0">
                <a:solidFill>
                  <a:schemeClr val="bg1"/>
                </a:solidFill>
              </a:rPr>
              <a:t>σε </a:t>
            </a:r>
            <a:r>
              <a:rPr lang="el-GR" dirty="0" smtClean="0">
                <a:solidFill>
                  <a:schemeClr val="bg1"/>
                </a:solidFill>
              </a:rPr>
              <a:t>πολλά παράσιτα, αιματουρία σε </a:t>
            </a:r>
            <a:r>
              <a:rPr lang="el-GR" b="1" dirty="0" err="1" smtClean="0">
                <a:solidFill>
                  <a:schemeClr val="bg1"/>
                </a:solidFill>
              </a:rPr>
              <a:t>σχιστοσωμίαση</a:t>
            </a:r>
            <a:r>
              <a:rPr lang="el-GR" b="1" dirty="0" smtClean="0">
                <a:solidFill>
                  <a:schemeClr val="bg1"/>
                </a:solidFill>
              </a:rPr>
              <a:t>,</a:t>
            </a:r>
            <a:r>
              <a:rPr lang="el-GR" dirty="0" smtClean="0">
                <a:solidFill>
                  <a:schemeClr val="bg1"/>
                </a:solidFill>
              </a:rPr>
              <a:t> </a:t>
            </a:r>
            <a:r>
              <a:rPr lang="el-GR" u="sng" dirty="0" smtClean="0">
                <a:solidFill>
                  <a:schemeClr val="bg1"/>
                </a:solidFill>
              </a:rPr>
              <a:t>πνευμονική νόσο </a:t>
            </a:r>
            <a:r>
              <a:rPr lang="el-GR" dirty="0" smtClean="0">
                <a:solidFill>
                  <a:schemeClr val="bg1"/>
                </a:solidFill>
              </a:rPr>
              <a:t>από </a:t>
            </a:r>
            <a:r>
              <a:rPr lang="en-US" dirty="0" err="1" smtClean="0">
                <a:solidFill>
                  <a:schemeClr val="bg1"/>
                </a:solidFill>
              </a:rPr>
              <a:t>Paragonimus</a:t>
            </a:r>
            <a:r>
              <a:rPr lang="el-GR" dirty="0" smtClean="0">
                <a:solidFill>
                  <a:schemeClr val="bg1"/>
                </a:solidFill>
              </a:rPr>
              <a:t>, εχινόκοκκο κ.α., </a:t>
            </a:r>
            <a:endParaRPr lang="el-GR" dirty="0" smtClean="0">
              <a:solidFill>
                <a:schemeClr val="bg1"/>
              </a:solidFill>
            </a:endParaRPr>
          </a:p>
          <a:p>
            <a:r>
              <a:rPr lang="el-GR" u="sng" dirty="0" smtClean="0">
                <a:solidFill>
                  <a:schemeClr val="bg1"/>
                </a:solidFill>
              </a:rPr>
              <a:t>κολπίτιδα </a:t>
            </a:r>
            <a:r>
              <a:rPr lang="el-GR" dirty="0" smtClean="0">
                <a:solidFill>
                  <a:schemeClr val="bg1"/>
                </a:solidFill>
              </a:rPr>
              <a:t>από τριχομονάδες κ.α.</a:t>
            </a:r>
          </a:p>
          <a:p>
            <a:pPr>
              <a:buNone/>
            </a:pPr>
            <a:endParaRPr lang="el-GR" dirty="0" smtClean="0">
              <a:solidFill>
                <a:schemeClr val="bg1"/>
              </a:solidFill>
            </a:endParaRPr>
          </a:p>
          <a:p>
            <a:pPr>
              <a:buNone/>
            </a:pPr>
            <a:endParaRPr lang="el-GR"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sz="3100" dirty="0" smtClean="0">
                <a:solidFill>
                  <a:schemeClr val="bg1"/>
                </a:solidFill>
              </a:rPr>
              <a:t>Γενικά, </a:t>
            </a:r>
            <a:r>
              <a:rPr lang="el-GR" sz="3100" dirty="0" err="1" smtClean="0">
                <a:solidFill>
                  <a:schemeClr val="bg1"/>
                </a:solidFill>
              </a:rPr>
              <a:t>παθογενετική</a:t>
            </a:r>
            <a:r>
              <a:rPr lang="el-GR" sz="3100" dirty="0" smtClean="0">
                <a:solidFill>
                  <a:schemeClr val="bg1"/>
                </a:solidFill>
              </a:rPr>
              <a:t> βλάβη προκαλείται </a:t>
            </a:r>
            <a:r>
              <a:rPr lang="el-GR" sz="2800" dirty="0" smtClean="0">
                <a:solidFill>
                  <a:schemeClr val="bg1"/>
                </a:solidFill>
              </a:rPr>
              <a:t/>
            </a:r>
            <a:br>
              <a:rPr lang="el-GR" sz="2800" dirty="0" smtClean="0">
                <a:solidFill>
                  <a:schemeClr val="bg1"/>
                </a:solidFill>
              </a:rPr>
            </a:br>
            <a:endParaRPr lang="el-GR" sz="2800" dirty="0">
              <a:solidFill>
                <a:schemeClr val="bg1"/>
              </a:solidFill>
            </a:endParaRPr>
          </a:p>
        </p:txBody>
      </p:sp>
      <p:sp>
        <p:nvSpPr>
          <p:cNvPr id="3" name="2 - Θέση περιεχομένου"/>
          <p:cNvSpPr>
            <a:spLocks noGrp="1"/>
          </p:cNvSpPr>
          <p:nvPr>
            <p:ph idx="1"/>
          </p:nvPr>
        </p:nvSpPr>
        <p:spPr>
          <a:xfrm>
            <a:off x="0" y="764704"/>
            <a:ext cx="9144000" cy="6093296"/>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lvl="0"/>
            <a:r>
              <a:rPr lang="el-GR" dirty="0" smtClean="0">
                <a:solidFill>
                  <a:schemeClr val="bg1"/>
                </a:solidFill>
              </a:rPr>
              <a:t>από </a:t>
            </a:r>
            <a:r>
              <a:rPr lang="el-GR" u="sng" dirty="0" smtClean="0">
                <a:solidFill>
                  <a:schemeClr val="bg1"/>
                </a:solidFill>
              </a:rPr>
              <a:t>τοπική έκκριση ουσιών </a:t>
            </a:r>
            <a:r>
              <a:rPr lang="el-GR" dirty="0" smtClean="0">
                <a:solidFill>
                  <a:schemeClr val="bg1"/>
                </a:solidFill>
              </a:rPr>
              <a:t>από τα </a:t>
            </a:r>
            <a:r>
              <a:rPr lang="el-GR" dirty="0" smtClean="0">
                <a:solidFill>
                  <a:srgbClr val="0000FF"/>
                </a:solidFill>
              </a:rPr>
              <a:t>παράσιτα </a:t>
            </a:r>
            <a:r>
              <a:rPr lang="el-GR" dirty="0" smtClean="0">
                <a:solidFill>
                  <a:schemeClr val="bg1"/>
                </a:solidFill>
              </a:rPr>
              <a:t>(π.χ. στο έντερο οι αμοιβάδες με πρωτεολυτικά ένζυμα καταστρέφουν το βλεννογόνο), </a:t>
            </a:r>
          </a:p>
          <a:p>
            <a:pPr lvl="0"/>
            <a:r>
              <a:rPr lang="el-GR" u="sng" dirty="0" smtClean="0">
                <a:solidFill>
                  <a:schemeClr val="bg1"/>
                </a:solidFill>
              </a:rPr>
              <a:t>μεταβολικά προϊόντα παρασίτων </a:t>
            </a:r>
            <a:r>
              <a:rPr lang="el-GR" dirty="0" smtClean="0">
                <a:solidFill>
                  <a:schemeClr val="bg1"/>
                </a:solidFill>
              </a:rPr>
              <a:t>προκαλούν αλλεργικά φαινόμενα </a:t>
            </a:r>
            <a:r>
              <a:rPr lang="el-GR" dirty="0" smtClean="0">
                <a:solidFill>
                  <a:schemeClr val="bg1"/>
                </a:solidFill>
              </a:rPr>
              <a:t>(π.χ</a:t>
            </a:r>
            <a:r>
              <a:rPr lang="el-GR" dirty="0" smtClean="0">
                <a:solidFill>
                  <a:schemeClr val="bg1"/>
                </a:solidFill>
              </a:rPr>
              <a:t>. </a:t>
            </a:r>
            <a:r>
              <a:rPr lang="el-GR" dirty="0" err="1" smtClean="0">
                <a:solidFill>
                  <a:schemeClr val="bg1"/>
                </a:solidFill>
              </a:rPr>
              <a:t>αφυλακτικό</a:t>
            </a:r>
            <a:r>
              <a:rPr lang="el-GR" dirty="0" smtClean="0">
                <a:solidFill>
                  <a:schemeClr val="bg1"/>
                </a:solidFill>
              </a:rPr>
              <a:t> </a:t>
            </a:r>
            <a:r>
              <a:rPr lang="en-US" dirty="0" smtClean="0">
                <a:solidFill>
                  <a:schemeClr val="bg1"/>
                </a:solidFill>
              </a:rPr>
              <a:t>shock</a:t>
            </a:r>
            <a:r>
              <a:rPr lang="el-GR" dirty="0" smtClean="0">
                <a:solidFill>
                  <a:schemeClr val="bg1"/>
                </a:solidFill>
              </a:rPr>
              <a:t> μετά ρήξη εχινοκόκκου κύστης)</a:t>
            </a:r>
          </a:p>
          <a:p>
            <a:pPr lvl="0"/>
            <a:r>
              <a:rPr lang="el-GR" u="sng" dirty="0" smtClean="0">
                <a:solidFill>
                  <a:schemeClr val="bg1"/>
                </a:solidFill>
              </a:rPr>
              <a:t>καταστροφή κυττάρων</a:t>
            </a:r>
            <a:r>
              <a:rPr lang="el-GR" dirty="0" smtClean="0">
                <a:solidFill>
                  <a:schemeClr val="bg1"/>
                </a:solidFill>
              </a:rPr>
              <a:t> από ενδοκυττάρια παράσιτα (πλασμώδια, </a:t>
            </a:r>
            <a:r>
              <a:rPr lang="el-GR" dirty="0" err="1" smtClean="0">
                <a:solidFill>
                  <a:schemeClr val="bg1"/>
                </a:solidFill>
              </a:rPr>
              <a:t>τρυπανόσωμα</a:t>
            </a:r>
            <a:r>
              <a:rPr lang="el-GR" dirty="0" smtClean="0">
                <a:solidFill>
                  <a:schemeClr val="bg1"/>
                </a:solidFill>
              </a:rPr>
              <a:t>, </a:t>
            </a:r>
            <a:r>
              <a:rPr lang="el-GR" dirty="0" err="1" smtClean="0">
                <a:solidFill>
                  <a:schemeClr val="bg1"/>
                </a:solidFill>
              </a:rPr>
              <a:t>λεϊσμάνιες</a:t>
            </a:r>
            <a:r>
              <a:rPr lang="el-GR" dirty="0" smtClean="0">
                <a:solidFill>
                  <a:schemeClr val="bg1"/>
                </a:solidFill>
              </a:rPr>
              <a:t>)</a:t>
            </a:r>
          </a:p>
          <a:p>
            <a:pPr lvl="0"/>
            <a:r>
              <a:rPr lang="el-GR" dirty="0" smtClean="0">
                <a:solidFill>
                  <a:schemeClr val="bg1"/>
                </a:solidFill>
              </a:rPr>
              <a:t>από </a:t>
            </a:r>
            <a:r>
              <a:rPr lang="el-GR" u="sng" dirty="0" smtClean="0">
                <a:solidFill>
                  <a:schemeClr val="bg1"/>
                </a:solidFill>
              </a:rPr>
              <a:t>βλάβη ιστών από διείσδυση παρασίτων </a:t>
            </a:r>
            <a:r>
              <a:rPr lang="el-GR" dirty="0" smtClean="0">
                <a:solidFill>
                  <a:schemeClr val="bg1"/>
                </a:solidFill>
              </a:rPr>
              <a:t>(όπως οι </a:t>
            </a:r>
            <a:r>
              <a:rPr lang="el-GR" dirty="0" err="1" smtClean="0">
                <a:solidFill>
                  <a:schemeClr val="bg1"/>
                </a:solidFill>
              </a:rPr>
              <a:t>φιλάριες</a:t>
            </a:r>
            <a:r>
              <a:rPr lang="el-GR" dirty="0" smtClean="0">
                <a:solidFill>
                  <a:schemeClr val="bg1"/>
                </a:solidFill>
              </a:rPr>
              <a:t> που προσβάλλουν το δέρμα, οφθαλμούς κ.α., ο εχινόκοκκος καταστρέφει το ήπαρ με το σχηματισμό κύστεων, σκώληκες προσκολλούνται στο έντερο και καταστρέφουν τις λάχνες ή αποφράσσουν το έντερο από </a:t>
            </a:r>
            <a:r>
              <a:rPr lang="el-GR" dirty="0" err="1" smtClean="0">
                <a:solidFill>
                  <a:schemeClr val="bg1"/>
                </a:solidFill>
              </a:rPr>
              <a:t>υπερανάπτυξη</a:t>
            </a:r>
            <a:r>
              <a:rPr lang="el-GR" dirty="0" smtClean="0">
                <a:solidFill>
                  <a:schemeClr val="bg1"/>
                </a:solidFill>
              </a:rPr>
              <a:t> όπως οι </a:t>
            </a:r>
            <a:r>
              <a:rPr lang="el-GR" dirty="0" err="1" smtClean="0">
                <a:solidFill>
                  <a:schemeClr val="bg1"/>
                </a:solidFill>
              </a:rPr>
              <a:t>ασκαρίδες</a:t>
            </a:r>
            <a:r>
              <a:rPr lang="el-GR" dirty="0" smtClean="0">
                <a:solidFill>
                  <a:schemeClr val="bg1"/>
                </a:solidFill>
              </a:rPr>
              <a:t> κλπ.), </a:t>
            </a:r>
          </a:p>
          <a:p>
            <a:pPr lvl="0"/>
            <a:r>
              <a:rPr lang="el-GR" dirty="0" smtClean="0">
                <a:solidFill>
                  <a:schemeClr val="bg1"/>
                </a:solidFill>
              </a:rPr>
              <a:t>από </a:t>
            </a:r>
            <a:r>
              <a:rPr lang="el-GR" u="sng" dirty="0" smtClean="0">
                <a:solidFill>
                  <a:schemeClr val="bg1"/>
                </a:solidFill>
              </a:rPr>
              <a:t>στέρηση χρήσιμων ουσιών από τον ξενιστή </a:t>
            </a:r>
            <a:r>
              <a:rPr lang="el-GR" dirty="0" smtClean="0">
                <a:solidFill>
                  <a:schemeClr val="bg1"/>
                </a:solidFill>
              </a:rPr>
              <a:t>(αναιμία από </a:t>
            </a:r>
            <a:r>
              <a:rPr lang="el-GR" dirty="0" err="1" smtClean="0">
                <a:solidFill>
                  <a:schemeClr val="bg1"/>
                </a:solidFill>
              </a:rPr>
              <a:t>βοθριοκέφαλο</a:t>
            </a:r>
            <a:r>
              <a:rPr lang="el-GR" dirty="0" smtClean="0">
                <a:solidFill>
                  <a:schemeClr val="bg1"/>
                </a:solidFill>
              </a:rPr>
              <a:t> που καταναλίσκει βιταμίνη </a:t>
            </a:r>
            <a:r>
              <a:rPr lang="en-US" dirty="0" smtClean="0">
                <a:solidFill>
                  <a:schemeClr val="bg1"/>
                </a:solidFill>
              </a:rPr>
              <a:t>B</a:t>
            </a:r>
            <a:r>
              <a:rPr lang="el-GR" dirty="0" smtClean="0">
                <a:solidFill>
                  <a:schemeClr val="bg1"/>
                </a:solidFill>
              </a:rPr>
              <a:t>12)</a:t>
            </a:r>
          </a:p>
          <a:p>
            <a:pPr>
              <a:buNone/>
            </a:pPr>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sz="3100" b="1" i="1" u="sng" dirty="0" smtClean="0">
                <a:solidFill>
                  <a:schemeClr val="bg1"/>
                </a:solidFill>
              </a:rPr>
              <a:t>Αντίσταση του </a:t>
            </a:r>
            <a:r>
              <a:rPr lang="el-GR" sz="3100" b="1" i="1" u="sng" dirty="0" err="1" smtClean="0">
                <a:solidFill>
                  <a:schemeClr val="bg1"/>
                </a:solidFill>
              </a:rPr>
              <a:t>ξενιστού</a:t>
            </a:r>
            <a:r>
              <a:rPr lang="el-GR" sz="3100" b="1" i="1" u="sng" dirty="0" smtClean="0">
                <a:solidFill>
                  <a:schemeClr val="bg1"/>
                </a:solidFill>
              </a:rPr>
              <a:t> και επίδραση του </a:t>
            </a:r>
            <a:r>
              <a:rPr lang="el-GR" sz="3100" b="1" i="1" u="sng" dirty="0" err="1" smtClean="0">
                <a:solidFill>
                  <a:schemeClr val="bg1"/>
                </a:solidFill>
              </a:rPr>
              <a:t>ξενιστού</a:t>
            </a:r>
            <a:r>
              <a:rPr lang="el-GR" sz="3100" b="1" i="1" u="sng" dirty="0" smtClean="0">
                <a:solidFill>
                  <a:schemeClr val="bg1"/>
                </a:solidFill>
              </a:rPr>
              <a:t> επί του παρασίτου</a:t>
            </a:r>
            <a:r>
              <a:rPr lang="el-GR" b="1" i="1" u="sng" dirty="0" smtClean="0"/>
              <a:t/>
            </a:r>
            <a:br>
              <a:rPr lang="el-GR" b="1" i="1" u="sng" dirty="0" smtClean="0"/>
            </a:br>
            <a:endParaRPr lang="el-GR" dirty="0"/>
          </a:p>
        </p:txBody>
      </p:sp>
      <p:sp>
        <p:nvSpPr>
          <p:cNvPr id="3" name="2 - Θέση περιεχομένου"/>
          <p:cNvSpPr>
            <a:spLocks noGrp="1"/>
          </p:cNvSpPr>
          <p:nvPr>
            <p:ph idx="1"/>
          </p:nvPr>
        </p:nvSpPr>
        <p:spPr>
          <a:xfrm>
            <a:off x="0" y="908720"/>
            <a:ext cx="9144000" cy="594928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el-GR" dirty="0" smtClean="0">
                <a:solidFill>
                  <a:schemeClr val="bg1"/>
                </a:solidFill>
              </a:rPr>
              <a:t>Οι </a:t>
            </a:r>
            <a:r>
              <a:rPr lang="el-GR" u="sng" dirty="0" smtClean="0">
                <a:solidFill>
                  <a:schemeClr val="bg1"/>
                </a:solidFill>
              </a:rPr>
              <a:t>γενετικοί παράγοντες </a:t>
            </a:r>
            <a:r>
              <a:rPr lang="el-GR" dirty="0" smtClean="0">
                <a:solidFill>
                  <a:schemeClr val="bg1"/>
                </a:solidFill>
              </a:rPr>
              <a:t>του ξενιστή επιδρούν στην αποφυγή μόλυνσης από παράσιτα.</a:t>
            </a:r>
          </a:p>
          <a:p>
            <a:pPr>
              <a:buFont typeface="Wingdings" pitchFamily="2" charset="2"/>
              <a:buChar char="ü"/>
            </a:pPr>
            <a:r>
              <a:rPr lang="el-GR" dirty="0" smtClean="0">
                <a:solidFill>
                  <a:schemeClr val="bg1"/>
                </a:solidFill>
              </a:rPr>
              <a:t> Έτσι άτομα με </a:t>
            </a:r>
            <a:r>
              <a:rPr lang="el-GR" u="sng" dirty="0" err="1" smtClean="0">
                <a:solidFill>
                  <a:schemeClr val="bg1"/>
                </a:solidFill>
              </a:rPr>
              <a:t>ετερόζυγη</a:t>
            </a:r>
            <a:r>
              <a:rPr lang="el-GR" u="sng" dirty="0" smtClean="0">
                <a:solidFill>
                  <a:schemeClr val="bg1"/>
                </a:solidFill>
              </a:rPr>
              <a:t> δρεπανοκυτταρική αναιμία </a:t>
            </a:r>
            <a:r>
              <a:rPr lang="el-GR" dirty="0" smtClean="0">
                <a:solidFill>
                  <a:schemeClr val="bg1"/>
                </a:solidFill>
              </a:rPr>
              <a:t>είναι πιο ανθεκτικά σε ορισμένες μορφές ελονοσίας. </a:t>
            </a:r>
          </a:p>
          <a:p>
            <a:pPr>
              <a:buNone/>
            </a:pPr>
            <a:r>
              <a:rPr lang="el-GR" dirty="0" smtClean="0">
                <a:solidFill>
                  <a:schemeClr val="bg1"/>
                </a:solidFill>
              </a:rPr>
              <a:t>Η </a:t>
            </a:r>
            <a:r>
              <a:rPr lang="el-GR" dirty="0" err="1" smtClean="0">
                <a:solidFill>
                  <a:schemeClr val="bg1"/>
                </a:solidFill>
              </a:rPr>
              <a:t>αιμοσφαιρινοπάθεια</a:t>
            </a:r>
            <a:r>
              <a:rPr lang="el-GR" dirty="0" smtClean="0">
                <a:solidFill>
                  <a:schemeClr val="bg1"/>
                </a:solidFill>
              </a:rPr>
              <a:t> αυτή είναι συχνή σε άτομα μαύρης φυλής που διαβιούν σε μέρη με έλη όπου ενδημεί η νόσος, και δρα προστατευτικά. Επίσης ορισμένες ομάδες αίματος συσχετίζονται με συγκεκριμένα είδη ελονοσίας.</a:t>
            </a:r>
          </a:p>
          <a:p>
            <a:r>
              <a:rPr lang="el-GR" dirty="0" smtClean="0">
                <a:solidFill>
                  <a:schemeClr val="bg1"/>
                </a:solidFill>
              </a:rPr>
              <a:t>Υπάρχει και </a:t>
            </a:r>
            <a:r>
              <a:rPr lang="el-GR" u="sng" dirty="0" smtClean="0">
                <a:solidFill>
                  <a:schemeClr val="bg1"/>
                </a:solidFill>
              </a:rPr>
              <a:t>ανοσία ειδών</a:t>
            </a:r>
            <a:r>
              <a:rPr lang="el-GR" dirty="0" smtClean="0">
                <a:solidFill>
                  <a:schemeClr val="bg1"/>
                </a:solidFill>
              </a:rPr>
              <a:t>, δηλαδή ο άνθρωπος είναι ανθεκτικός σε ορισμένες παρασιτικές λοιμώξεις των ζώων. </a:t>
            </a:r>
          </a:p>
          <a:p>
            <a:r>
              <a:rPr lang="el-GR" dirty="0" smtClean="0">
                <a:solidFill>
                  <a:schemeClr val="bg1"/>
                </a:solidFill>
              </a:rPr>
              <a:t>Οι </a:t>
            </a:r>
            <a:r>
              <a:rPr lang="el-GR" u="sng" dirty="0" smtClean="0">
                <a:solidFill>
                  <a:schemeClr val="bg1"/>
                </a:solidFill>
              </a:rPr>
              <a:t>διατροφικές συνήθειες </a:t>
            </a:r>
            <a:r>
              <a:rPr lang="el-GR" dirty="0" smtClean="0">
                <a:solidFill>
                  <a:schemeClr val="bg1"/>
                </a:solidFill>
              </a:rPr>
              <a:t>συσχετίζονται με τις παρασιτικές λοιμώξεις. Δίαιτα πλούσια σε </a:t>
            </a:r>
            <a:r>
              <a:rPr lang="el-GR" dirty="0" smtClean="0">
                <a:solidFill>
                  <a:schemeClr val="bg1"/>
                </a:solidFill>
              </a:rPr>
              <a:t>πρωτεΐνες </a:t>
            </a:r>
            <a:r>
              <a:rPr lang="el-GR" dirty="0" smtClean="0">
                <a:solidFill>
                  <a:schemeClr val="bg1"/>
                </a:solidFill>
              </a:rPr>
              <a:t>δεν ευνοεί την ανάπτυξη πολλών εντερικών παρασίτων και αντίστροφα (π.χ. αμοιβάδων).</a:t>
            </a:r>
          </a:p>
          <a:p>
            <a:r>
              <a:rPr lang="el-GR" dirty="0" smtClean="0">
                <a:solidFill>
                  <a:schemeClr val="bg1"/>
                </a:solidFill>
              </a:rPr>
              <a:t>Πολλά παράσιτα έχουν αναπτύξει </a:t>
            </a:r>
            <a:r>
              <a:rPr lang="el-GR" u="sng" dirty="0" smtClean="0">
                <a:solidFill>
                  <a:schemeClr val="bg1"/>
                </a:solidFill>
              </a:rPr>
              <a:t>μηχανισμούς αποφυγής </a:t>
            </a:r>
            <a:r>
              <a:rPr lang="el-GR" dirty="0" smtClean="0">
                <a:solidFill>
                  <a:schemeClr val="bg1"/>
                </a:solidFill>
              </a:rPr>
              <a:t>των μηχανισμών ανοσίας (συμπλήρωμα, αντισώματα, φαγοκυττάρωση)</a:t>
            </a:r>
          </a:p>
          <a:p>
            <a:pPr>
              <a:buNone/>
            </a:pPr>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0" y="-185002"/>
            <a:ext cx="9144000" cy="698652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i="0" u="none" strike="noStrike" cap="none" normalizeH="0" baseline="0" dirty="0" smtClean="0">
                <a:ln>
                  <a:noFill/>
                </a:ln>
                <a:solidFill>
                  <a:schemeClr val="bg1"/>
                </a:solidFill>
                <a:effectLst/>
                <a:ea typeface="Times New Roman" pitchFamily="18" charset="0"/>
                <a:cs typeface="Arial" pitchFamily="34" charset="0"/>
              </a:rPr>
              <a:t>Η </a:t>
            </a:r>
            <a:r>
              <a:rPr kumimoji="0" lang="el-GR" sz="2800" i="0" u="sng" strike="noStrike" cap="none" normalizeH="0" baseline="0" dirty="0" smtClean="0">
                <a:ln>
                  <a:noFill/>
                </a:ln>
                <a:solidFill>
                  <a:schemeClr val="bg1"/>
                </a:solidFill>
                <a:effectLst/>
                <a:ea typeface="Times New Roman" pitchFamily="18" charset="0"/>
                <a:cs typeface="Arial" pitchFamily="34" charset="0"/>
              </a:rPr>
              <a:t>ανοσία στα παράσιτα </a:t>
            </a:r>
            <a:r>
              <a:rPr kumimoji="0" lang="el-GR" sz="2800" i="0" u="none" strike="noStrike" cap="none" normalizeH="0" baseline="0" dirty="0" smtClean="0">
                <a:ln>
                  <a:noFill/>
                </a:ln>
                <a:solidFill>
                  <a:schemeClr val="bg1"/>
                </a:solidFill>
                <a:effectLst/>
                <a:ea typeface="Times New Roman" pitchFamily="18" charset="0"/>
                <a:cs typeface="Arial" pitchFamily="34" charset="0"/>
              </a:rPr>
              <a:t>με αντισώματα κ.α. </a:t>
            </a:r>
            <a:r>
              <a:rPr kumimoji="0" lang="el-GR" sz="2800" i="0" u="none" strike="noStrike" cap="none" normalizeH="0" baseline="0" dirty="0" smtClean="0">
                <a:ln>
                  <a:noFill/>
                </a:ln>
                <a:solidFill>
                  <a:schemeClr val="bg1"/>
                </a:solidFill>
                <a:effectLst/>
                <a:ea typeface="Times New Roman" pitchFamily="18" charset="0"/>
                <a:cs typeface="Arial" pitchFamily="34" charset="0"/>
              </a:rPr>
              <a:t>μηχανισμούς, </a:t>
            </a:r>
            <a:r>
              <a:rPr kumimoji="0" lang="el-GR" sz="2800" i="0" u="none" strike="noStrike" cap="none" normalizeH="0" baseline="0" dirty="0" smtClean="0">
                <a:ln>
                  <a:noFill/>
                </a:ln>
                <a:solidFill>
                  <a:schemeClr val="bg1"/>
                </a:solidFill>
                <a:effectLst/>
                <a:ea typeface="Times New Roman" pitchFamily="18" charset="0"/>
                <a:cs typeface="Arial" pitchFamily="34" charset="0"/>
              </a:rPr>
              <a:t>σπάνια διαρκεί </a:t>
            </a:r>
            <a:r>
              <a:rPr kumimoji="0" lang="el-GR" sz="2800" i="0" u="none" strike="noStrike" cap="none" normalizeH="0" baseline="0" dirty="0" smtClean="0">
                <a:ln>
                  <a:noFill/>
                </a:ln>
                <a:solidFill>
                  <a:schemeClr val="bg1"/>
                </a:solidFill>
                <a:effectLst/>
                <a:ea typeface="Times New Roman" pitchFamily="18" charset="0"/>
                <a:cs typeface="Arial" pitchFamily="34" charset="0"/>
              </a:rPr>
              <a:t>πολύ,</a:t>
            </a:r>
            <a:r>
              <a:rPr kumimoji="0" lang="el-GR" sz="2800" i="0" u="none" strike="noStrike" cap="none" normalizeH="0" dirty="0" smtClean="0">
                <a:ln>
                  <a:noFill/>
                </a:ln>
                <a:solidFill>
                  <a:schemeClr val="bg1"/>
                </a:solidFill>
                <a:effectLst/>
                <a:ea typeface="Times New Roman" pitchFamily="18" charset="0"/>
                <a:cs typeface="Arial" pitchFamily="34" charset="0"/>
              </a:rPr>
              <a:t> </a:t>
            </a:r>
            <a:r>
              <a:rPr kumimoji="0" lang="el-GR" sz="2800" i="0" u="none" strike="noStrike" cap="none" normalizeH="0" baseline="0" dirty="0" smtClean="0">
                <a:ln>
                  <a:noFill/>
                </a:ln>
                <a:solidFill>
                  <a:schemeClr val="bg1"/>
                </a:solidFill>
                <a:effectLst/>
                <a:ea typeface="Times New Roman" pitchFamily="18" charset="0"/>
                <a:cs typeface="Arial" pitchFamily="34" charset="0"/>
              </a:rPr>
              <a:t>μετά τη</a:t>
            </a:r>
            <a:r>
              <a:rPr kumimoji="0" lang="el-GR" sz="2800" i="0" u="none" strike="noStrike" cap="none" normalizeH="0" dirty="0" smtClean="0">
                <a:ln>
                  <a:noFill/>
                </a:ln>
                <a:solidFill>
                  <a:schemeClr val="bg1"/>
                </a:solidFill>
                <a:effectLst/>
                <a:ea typeface="Times New Roman" pitchFamily="18" charset="0"/>
                <a:cs typeface="Arial" pitchFamily="34" charset="0"/>
              </a:rPr>
              <a:t> </a:t>
            </a:r>
            <a:r>
              <a:rPr kumimoji="0" lang="el-GR" sz="2800" i="0" u="none" strike="noStrike" cap="none" normalizeH="0" baseline="0" dirty="0" smtClean="0">
                <a:ln>
                  <a:noFill/>
                </a:ln>
                <a:solidFill>
                  <a:schemeClr val="bg1"/>
                </a:solidFill>
                <a:effectLst/>
                <a:ea typeface="Times New Roman" pitchFamily="18" charset="0"/>
                <a:cs typeface="Arial" pitchFamily="34" charset="0"/>
              </a:rPr>
              <a:t>λοίμωξη. </a:t>
            </a:r>
            <a:r>
              <a:rPr kumimoji="0" lang="el-GR" sz="2800" i="0" u="sng" strike="noStrike" cap="none" normalizeH="0" baseline="0" dirty="0" err="1" smtClean="0">
                <a:ln>
                  <a:noFill/>
                </a:ln>
                <a:solidFill>
                  <a:schemeClr val="bg1"/>
                </a:solidFill>
                <a:effectLst/>
                <a:ea typeface="Times New Roman" pitchFamily="18" charset="0"/>
                <a:cs typeface="Arial" pitchFamily="34" charset="0"/>
              </a:rPr>
              <a:t>Αντιγονικές</a:t>
            </a:r>
            <a:r>
              <a:rPr kumimoji="0" lang="el-GR" sz="2800" i="0" u="sng" strike="noStrike" cap="none" normalizeH="0" baseline="0" dirty="0" smtClean="0">
                <a:ln>
                  <a:noFill/>
                </a:ln>
                <a:solidFill>
                  <a:schemeClr val="bg1"/>
                </a:solidFill>
                <a:effectLst/>
                <a:ea typeface="Times New Roman" pitchFamily="18" charset="0"/>
                <a:cs typeface="Arial" pitchFamily="34" charset="0"/>
              </a:rPr>
              <a:t> παραλλαγές </a:t>
            </a:r>
            <a:r>
              <a:rPr kumimoji="0" lang="el-GR" sz="2800" i="0" u="none" strike="noStrike" cap="none" normalizeH="0" baseline="0" dirty="0" smtClean="0">
                <a:ln>
                  <a:noFill/>
                </a:ln>
                <a:solidFill>
                  <a:schemeClr val="bg1"/>
                </a:solidFill>
                <a:effectLst/>
                <a:ea typeface="Times New Roman" pitchFamily="18" charset="0"/>
                <a:cs typeface="Arial" pitchFamily="34" charset="0"/>
              </a:rPr>
              <a:t>συμβαίνουν συχνά στα παράσιτα με αποτέλεσμα να διαφεύγουν τους αμυντικούς </a:t>
            </a:r>
            <a:r>
              <a:rPr kumimoji="0" lang="el-GR" sz="2800" i="0" u="none" strike="noStrike" cap="none" normalizeH="0" baseline="0" dirty="0" smtClean="0">
                <a:ln>
                  <a:noFill/>
                </a:ln>
                <a:solidFill>
                  <a:schemeClr val="bg1"/>
                </a:solidFill>
                <a:effectLst/>
                <a:ea typeface="Times New Roman" pitchFamily="18" charset="0"/>
                <a:cs typeface="Arial" pitchFamily="34" charset="0"/>
              </a:rPr>
              <a:t>μηχανισμούς,</a:t>
            </a:r>
            <a:r>
              <a:rPr kumimoji="0" lang="el-GR" sz="2800" i="0" u="none" strike="noStrike" cap="none" normalizeH="0" dirty="0" smtClean="0">
                <a:ln>
                  <a:noFill/>
                </a:ln>
                <a:solidFill>
                  <a:schemeClr val="bg1"/>
                </a:solidFill>
                <a:effectLst/>
                <a:ea typeface="Times New Roman" pitchFamily="18" charset="0"/>
                <a:cs typeface="Arial" pitchFamily="34" charset="0"/>
              </a:rPr>
              <a:t> λόγω της </a:t>
            </a:r>
            <a:r>
              <a:rPr kumimoji="0" lang="el-GR" sz="2800" i="0" u="none" strike="noStrike" cap="none" normalizeH="0" baseline="0" dirty="0" smtClean="0">
                <a:ln>
                  <a:noFill/>
                </a:ln>
                <a:solidFill>
                  <a:schemeClr val="bg1"/>
                </a:solidFill>
                <a:effectLst/>
                <a:ea typeface="Times New Roman" pitchFamily="18" charset="0"/>
                <a:cs typeface="Arial" pitchFamily="34" charset="0"/>
              </a:rPr>
              <a:t>μεγάλης </a:t>
            </a:r>
            <a:r>
              <a:rPr kumimoji="0" lang="el-GR" sz="2800" i="0" u="none" strike="noStrike" cap="none" normalizeH="0" baseline="0" dirty="0" err="1" smtClean="0">
                <a:ln>
                  <a:noFill/>
                </a:ln>
                <a:solidFill>
                  <a:schemeClr val="bg1"/>
                </a:solidFill>
                <a:effectLst/>
                <a:ea typeface="Times New Roman" pitchFamily="18" charset="0"/>
                <a:cs typeface="Arial" pitchFamily="34" charset="0"/>
              </a:rPr>
              <a:t>αντιγονικής</a:t>
            </a:r>
            <a:r>
              <a:rPr kumimoji="0" lang="el-GR" sz="2800" i="0" u="none" strike="noStrike" cap="none" normalizeH="0" baseline="0" dirty="0" smtClean="0">
                <a:ln>
                  <a:noFill/>
                </a:ln>
                <a:solidFill>
                  <a:schemeClr val="bg1"/>
                </a:solidFill>
                <a:effectLst/>
                <a:ea typeface="Times New Roman" pitchFamily="18" charset="0"/>
                <a:cs typeface="Arial" pitchFamily="34" charset="0"/>
              </a:rPr>
              <a:t> ποικιλίας (ιδίως </a:t>
            </a:r>
            <a:r>
              <a:rPr kumimoji="0" lang="el-GR" sz="2800" i="0" u="none" strike="noStrike" cap="none" normalizeH="0" baseline="0" dirty="0" smtClean="0">
                <a:ln>
                  <a:noFill/>
                </a:ln>
                <a:solidFill>
                  <a:schemeClr val="bg1"/>
                </a:solidFill>
                <a:effectLst/>
                <a:ea typeface="Times New Roman" pitchFamily="18" charset="0"/>
                <a:cs typeface="Arial" pitchFamily="34" charset="0"/>
              </a:rPr>
              <a:t>στους σκώληκες). </a:t>
            </a:r>
            <a:endParaRPr kumimoji="0" lang="el-GR" sz="2800" i="0" u="none" strike="noStrike" cap="none" normalizeH="0" baseline="0" dirty="0" smtClean="0">
              <a:ln>
                <a:noFill/>
              </a:ln>
              <a:solidFill>
                <a:schemeClr val="bg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chemeClr val="bg1"/>
                </a:solidFill>
                <a:effectLst/>
                <a:ea typeface="Times New Roman" pitchFamily="18" charset="0"/>
                <a:cs typeface="Arial" pitchFamily="34" charset="0"/>
              </a:rPr>
              <a:t>Η </a:t>
            </a:r>
            <a:r>
              <a:rPr kumimoji="0" lang="el-GR" sz="2800" i="0" u="sng" strike="noStrike" cap="none" normalizeH="0" baseline="0" dirty="0" smtClean="0">
                <a:ln>
                  <a:noFill/>
                </a:ln>
                <a:solidFill>
                  <a:schemeClr val="bg1"/>
                </a:solidFill>
                <a:effectLst/>
                <a:ea typeface="Times New Roman" pitchFamily="18" charset="0"/>
                <a:cs typeface="Arial" pitchFamily="34" charset="0"/>
              </a:rPr>
              <a:t>ανοσία </a:t>
            </a:r>
            <a:r>
              <a:rPr kumimoji="0" lang="el-GR" sz="2800" i="0" u="sng" strike="noStrike" cap="none" normalizeH="0" baseline="0" dirty="0" smtClean="0">
                <a:ln>
                  <a:noFill/>
                </a:ln>
                <a:solidFill>
                  <a:schemeClr val="bg1"/>
                </a:solidFill>
                <a:effectLst/>
                <a:ea typeface="Times New Roman" pitchFamily="18" charset="0"/>
                <a:cs typeface="Arial" pitchFamily="34" charset="0"/>
              </a:rPr>
              <a:t>μπορεί να διαρκεί κάποιο </a:t>
            </a:r>
            <a:r>
              <a:rPr kumimoji="0" lang="el-GR" sz="2800" i="0" u="sng" strike="noStrike" cap="none" normalizeH="0" baseline="0" dirty="0" smtClean="0">
                <a:ln>
                  <a:noFill/>
                </a:ln>
                <a:solidFill>
                  <a:schemeClr val="bg1"/>
                </a:solidFill>
                <a:effectLst/>
                <a:ea typeface="Times New Roman" pitchFamily="18" charset="0"/>
                <a:cs typeface="Arial" pitchFamily="34" charset="0"/>
              </a:rPr>
              <a:t>χρονικό </a:t>
            </a:r>
            <a:r>
              <a:rPr kumimoji="0" lang="el-GR" sz="2800" i="0" u="sng" strike="noStrike" cap="none" normalizeH="0" baseline="0" dirty="0" smtClean="0">
                <a:ln>
                  <a:noFill/>
                </a:ln>
                <a:solidFill>
                  <a:schemeClr val="bg1"/>
                </a:solidFill>
                <a:effectLst/>
                <a:ea typeface="Times New Roman" pitchFamily="18" charset="0"/>
                <a:cs typeface="Arial" pitchFamily="34" charset="0"/>
              </a:rPr>
              <a:t>διάστημα</a:t>
            </a:r>
            <a:r>
              <a:rPr kumimoji="0" lang="el-GR" sz="2800" i="0" u="none" strike="noStrike" cap="none" normalizeH="0" baseline="0" dirty="0" smtClean="0">
                <a:ln>
                  <a:noFill/>
                </a:ln>
                <a:solidFill>
                  <a:schemeClr val="bg1"/>
                </a:solidFill>
                <a:effectLst/>
                <a:ea typeface="Times New Roman" pitchFamily="18" charset="0"/>
                <a:cs typeface="Arial" pitchFamily="34" charset="0"/>
              </a:rPr>
              <a:t>,</a:t>
            </a:r>
            <a:r>
              <a:rPr kumimoji="0" lang="el-GR" sz="2800" i="0" u="none" strike="noStrike" cap="none" normalizeH="0" dirty="0" smtClean="0">
                <a:ln>
                  <a:noFill/>
                </a:ln>
                <a:solidFill>
                  <a:schemeClr val="bg1"/>
                </a:solidFill>
                <a:effectLst/>
                <a:ea typeface="Times New Roman" pitchFamily="18" charset="0"/>
                <a:cs typeface="Arial" pitchFamily="34" charset="0"/>
              </a:rPr>
              <a:t> π.χ. από </a:t>
            </a:r>
            <a:r>
              <a:rPr kumimoji="0" lang="el-GR" sz="2800" i="0" u="none" strike="noStrike" cap="none" normalizeH="0" baseline="0" dirty="0" smtClean="0">
                <a:ln>
                  <a:noFill/>
                </a:ln>
                <a:solidFill>
                  <a:schemeClr val="bg1"/>
                </a:solidFill>
                <a:effectLst/>
                <a:ea typeface="Times New Roman" pitchFamily="18" charset="0"/>
                <a:cs typeface="Arial" pitchFamily="34" charset="0"/>
              </a:rPr>
              <a:t>μητρικά </a:t>
            </a:r>
            <a:r>
              <a:rPr kumimoji="0" lang="el-GR" sz="2800" i="0" u="none" strike="noStrike" cap="none" normalizeH="0" baseline="0" dirty="0" smtClean="0">
                <a:ln>
                  <a:noFill/>
                </a:ln>
                <a:solidFill>
                  <a:schemeClr val="bg1"/>
                </a:solidFill>
                <a:effectLst/>
                <a:ea typeface="Times New Roman" pitchFamily="18" charset="0"/>
                <a:cs typeface="Arial" pitchFamily="34" charset="0"/>
              </a:rPr>
              <a:t>αντισώματα </a:t>
            </a:r>
            <a:r>
              <a:rPr kumimoji="0" lang="el-GR" sz="2800" i="0" u="none" strike="noStrike" cap="none" normalizeH="0" baseline="0" dirty="0" smtClean="0">
                <a:ln>
                  <a:noFill/>
                </a:ln>
                <a:solidFill>
                  <a:schemeClr val="bg1"/>
                </a:solidFill>
                <a:effectLst/>
                <a:ea typeface="Times New Roman" pitchFamily="18" charset="0"/>
                <a:cs typeface="Arial" pitchFamily="34" charset="0"/>
              </a:rPr>
              <a:t>που μπορούν </a:t>
            </a:r>
            <a:r>
              <a:rPr kumimoji="0" lang="el-GR" sz="2800" i="0" u="none" strike="noStrike" cap="none" normalizeH="0" baseline="0" dirty="0" smtClean="0">
                <a:ln>
                  <a:noFill/>
                </a:ln>
                <a:solidFill>
                  <a:schemeClr val="bg1"/>
                </a:solidFill>
                <a:effectLst/>
                <a:ea typeface="Times New Roman" pitchFamily="18" charset="0"/>
                <a:cs typeface="Arial" pitchFamily="34" charset="0"/>
              </a:rPr>
              <a:t>να προστατεύσουν τα νεογνά από παρασιτικές νόσους ή να βοηθήσουν </a:t>
            </a:r>
            <a:r>
              <a:rPr kumimoji="0" lang="el-GR" sz="2800" i="0" u="none" strike="noStrike" cap="none" normalizeH="0" baseline="0" dirty="0" smtClean="0">
                <a:ln>
                  <a:noFill/>
                </a:ln>
                <a:solidFill>
                  <a:schemeClr val="bg1"/>
                </a:solidFill>
                <a:effectLst/>
                <a:ea typeface="Times New Roman" pitchFamily="18" charset="0"/>
                <a:cs typeface="Arial" pitchFamily="34" charset="0"/>
              </a:rPr>
              <a:t>να </a:t>
            </a:r>
            <a:r>
              <a:rPr kumimoji="0" lang="el-GR" sz="2800" i="0" u="none" strike="noStrike" cap="none" normalizeH="0" baseline="0" dirty="0" smtClean="0">
                <a:ln>
                  <a:noFill/>
                </a:ln>
                <a:solidFill>
                  <a:schemeClr val="bg1"/>
                </a:solidFill>
                <a:effectLst/>
                <a:ea typeface="Times New Roman" pitchFamily="18" charset="0"/>
                <a:cs typeface="Arial" pitchFamily="34" charset="0"/>
              </a:rPr>
              <a:t>είναι λιγότερο σοβαρή.</a:t>
            </a:r>
            <a:endParaRPr kumimoji="0" lang="el-GR" sz="2800" i="0" u="none" strike="noStrike" cap="none" normalizeH="0" baseline="0" dirty="0" smtClean="0">
              <a:ln>
                <a:noFill/>
              </a:ln>
              <a:solidFill>
                <a:schemeClr val="bg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i="0" u="none" strike="noStrike" cap="none" normalizeH="0" baseline="0" dirty="0" smtClean="0">
                <a:ln>
                  <a:noFill/>
                </a:ln>
                <a:solidFill>
                  <a:schemeClr val="bg1"/>
                </a:solidFill>
                <a:effectLst/>
                <a:ea typeface="Times New Roman" pitchFamily="18" charset="0"/>
                <a:cs typeface="Arial" pitchFamily="34" charset="0"/>
              </a:rPr>
              <a:t>Επίσης, </a:t>
            </a:r>
            <a:r>
              <a:rPr kumimoji="0" lang="el-GR" sz="2800" i="0" u="sng" strike="noStrike" cap="none" normalizeH="0" baseline="0" dirty="0" smtClean="0">
                <a:ln>
                  <a:noFill/>
                </a:ln>
                <a:solidFill>
                  <a:schemeClr val="bg1"/>
                </a:solidFill>
                <a:effectLst/>
                <a:ea typeface="Times New Roman" pitchFamily="18" charset="0"/>
                <a:cs typeface="Arial" pitchFamily="34" charset="0"/>
              </a:rPr>
              <a:t>ενώ υπάρχει μια λοίμωξη και το παράσιτο είναι μέσα στο σώμα</a:t>
            </a:r>
            <a:r>
              <a:rPr kumimoji="0" lang="el-GR" sz="2800" i="0" u="none" strike="noStrike" cap="none" normalizeH="0" baseline="0" dirty="0" smtClean="0">
                <a:ln>
                  <a:noFill/>
                </a:ln>
                <a:solidFill>
                  <a:schemeClr val="bg1"/>
                </a:solidFill>
                <a:effectLst/>
                <a:ea typeface="Times New Roman" pitchFamily="18" charset="0"/>
                <a:cs typeface="Arial" pitchFamily="34" charset="0"/>
              </a:rPr>
              <a:t>, οι μηχανισμοί άμυνας του οργανισμού παρεμποδίζουν σε ένα βαθμό την εγκατάσταση άλλων </a:t>
            </a:r>
            <a:r>
              <a:rPr kumimoji="0" lang="el-GR" sz="2800" i="0" u="none" strike="noStrike" cap="none" normalizeH="0" baseline="0" dirty="0" smtClean="0">
                <a:ln>
                  <a:noFill/>
                </a:ln>
                <a:solidFill>
                  <a:schemeClr val="bg1"/>
                </a:solidFill>
                <a:effectLst/>
                <a:ea typeface="Times New Roman" pitchFamily="18" charset="0"/>
                <a:cs typeface="Arial" pitchFamily="34" charset="0"/>
              </a:rPr>
              <a:t>παρασίτων</a:t>
            </a:r>
            <a:r>
              <a:rPr kumimoji="0" lang="el-GR" sz="2800" i="0" u="none" strike="noStrike" cap="none" normalizeH="0" dirty="0" smtClean="0">
                <a:ln>
                  <a:noFill/>
                </a:ln>
                <a:solidFill>
                  <a:schemeClr val="bg1"/>
                </a:solidFill>
                <a:effectLst/>
                <a:ea typeface="Times New Roman" pitchFamily="18" charset="0"/>
                <a:cs typeface="Arial" pitchFamily="34" charset="0"/>
              </a:rPr>
              <a:t> </a:t>
            </a:r>
            <a:r>
              <a:rPr kumimoji="0" lang="el-GR" sz="2800" i="0" u="none" strike="noStrike" cap="none" normalizeH="0" baseline="0" dirty="0" smtClean="0">
                <a:ln>
                  <a:noFill/>
                </a:ln>
                <a:solidFill>
                  <a:schemeClr val="bg1"/>
                </a:solidFill>
                <a:effectLst/>
                <a:ea typeface="Times New Roman" pitchFamily="18" charset="0"/>
                <a:cs typeface="Arial" pitchFamily="34" charset="0"/>
              </a:rPr>
              <a:t>και </a:t>
            </a:r>
            <a:r>
              <a:rPr kumimoji="0" lang="el-GR" sz="2800" i="0" u="none" strike="noStrike" cap="none" normalizeH="0" baseline="0" dirty="0" smtClean="0">
                <a:ln>
                  <a:noFill/>
                </a:ln>
                <a:solidFill>
                  <a:schemeClr val="bg1"/>
                </a:solidFill>
                <a:effectLst/>
                <a:ea typeface="Times New Roman" pitchFamily="18" charset="0"/>
                <a:cs typeface="Arial" pitchFamily="34" charset="0"/>
              </a:rPr>
              <a:t>αυτό είναι σημαντικό σε περιοχές ενδημικών περιοχών παρασιτικών νόσων, ώστε να </a:t>
            </a:r>
            <a:r>
              <a:rPr kumimoji="0" lang="el-GR" sz="2800" i="0" u="none" strike="noStrike" cap="none" normalizeH="0" baseline="0" dirty="0" smtClean="0">
                <a:ln>
                  <a:noFill/>
                </a:ln>
                <a:solidFill>
                  <a:schemeClr val="bg1"/>
                </a:solidFill>
                <a:effectLst/>
                <a:ea typeface="Times New Roman" pitchFamily="18" charset="0"/>
                <a:cs typeface="Arial" pitchFamily="34" charset="0"/>
              </a:rPr>
              <a:t>παρεμποδίζεται</a:t>
            </a:r>
            <a:r>
              <a:rPr kumimoji="0" lang="el-GR" sz="2800" i="0" u="none" strike="noStrike" cap="none" normalizeH="0" dirty="0" smtClean="0">
                <a:ln>
                  <a:noFill/>
                </a:ln>
                <a:solidFill>
                  <a:schemeClr val="bg1"/>
                </a:solidFill>
                <a:effectLst/>
                <a:ea typeface="Times New Roman" pitchFamily="18" charset="0"/>
                <a:cs typeface="Arial" pitchFamily="34" charset="0"/>
              </a:rPr>
              <a:t> </a:t>
            </a:r>
            <a:r>
              <a:rPr kumimoji="0" lang="el-GR" sz="2800" i="0" u="none" strike="noStrike" cap="none" normalizeH="0" baseline="0" dirty="0" smtClean="0">
                <a:ln>
                  <a:noFill/>
                </a:ln>
                <a:solidFill>
                  <a:schemeClr val="bg1"/>
                </a:solidFill>
                <a:effectLst/>
                <a:ea typeface="Times New Roman" pitchFamily="18" charset="0"/>
                <a:cs typeface="Arial" pitchFamily="34" charset="0"/>
              </a:rPr>
              <a:t>η </a:t>
            </a:r>
            <a:r>
              <a:rPr kumimoji="0" lang="el-GR" sz="2800" i="0" u="none" strike="noStrike" cap="none" normalizeH="0" baseline="0" dirty="0" smtClean="0">
                <a:ln>
                  <a:noFill/>
                </a:ln>
                <a:solidFill>
                  <a:schemeClr val="bg1"/>
                </a:solidFill>
                <a:effectLst/>
                <a:ea typeface="Times New Roman" pitchFamily="18" charset="0"/>
                <a:cs typeface="Arial" pitchFamily="34" charset="0"/>
              </a:rPr>
              <a:t>επιβάρυνση των </a:t>
            </a:r>
            <a:r>
              <a:rPr kumimoji="0" lang="el-GR" sz="2800" i="0" u="none" strike="noStrike" cap="none" normalizeH="0" baseline="0" dirty="0" err="1" smtClean="0">
                <a:ln>
                  <a:noFill/>
                </a:ln>
                <a:solidFill>
                  <a:schemeClr val="bg1"/>
                </a:solidFill>
                <a:effectLst/>
                <a:ea typeface="Times New Roman" pitchFamily="18" charset="0"/>
                <a:cs typeface="Arial" pitchFamily="34" charset="0"/>
              </a:rPr>
              <a:t>νοσούντων</a:t>
            </a:r>
            <a:r>
              <a:rPr kumimoji="0" lang="el-GR" sz="2800" i="0" u="none" strike="noStrike" cap="none" normalizeH="0" baseline="0" dirty="0" smtClean="0">
                <a:ln>
                  <a:noFill/>
                </a:ln>
                <a:solidFill>
                  <a:schemeClr val="bg1"/>
                </a:solidFill>
                <a:effectLst/>
                <a:ea typeface="Times New Roman" pitchFamily="18" charset="0"/>
                <a:cs typeface="Arial" pitchFamily="34" charset="0"/>
              </a:rPr>
              <a:t> με νέα </a:t>
            </a:r>
            <a:r>
              <a:rPr kumimoji="0" lang="el-GR" sz="2800" i="0" u="none" strike="noStrike" cap="none" normalizeH="0" baseline="0" dirty="0" smtClean="0">
                <a:ln>
                  <a:noFill/>
                </a:ln>
                <a:solidFill>
                  <a:schemeClr val="bg1"/>
                </a:solidFill>
                <a:effectLst/>
                <a:ea typeface="Times New Roman" pitchFamily="18" charset="0"/>
                <a:cs typeface="Arial" pitchFamily="34" charset="0"/>
              </a:rPr>
              <a:t>εισβολή</a:t>
            </a:r>
            <a:r>
              <a:rPr lang="el-GR" sz="2800" dirty="0" smtClean="0">
                <a:solidFill>
                  <a:schemeClr val="bg1"/>
                </a:solidFill>
                <a:ea typeface="Times New Roman" pitchFamily="18" charset="0"/>
                <a:cs typeface="Arial" pitchFamily="34" charset="0"/>
              </a:rPr>
              <a:t> </a:t>
            </a:r>
            <a:r>
              <a:rPr kumimoji="0" lang="el-GR" sz="2800" i="0" u="none" strike="noStrike" cap="none" normalizeH="0" baseline="0" dirty="0" smtClean="0">
                <a:ln>
                  <a:noFill/>
                </a:ln>
                <a:solidFill>
                  <a:schemeClr val="bg1"/>
                </a:solidFill>
                <a:effectLst/>
                <a:ea typeface="Times New Roman" pitchFamily="18" charset="0"/>
                <a:cs typeface="Arial" pitchFamily="34" charset="0"/>
              </a:rPr>
              <a:t>παρασίτων .</a:t>
            </a:r>
            <a:endParaRPr kumimoji="0" lang="el-GR" sz="2800" i="0" u="none" strike="noStrike" cap="none" normalizeH="0" baseline="0" dirty="0" smtClean="0">
              <a:ln>
                <a:noFill/>
              </a:ln>
              <a:solidFill>
                <a:schemeClr val="bg1"/>
              </a:solidFill>
              <a:effectLst/>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58846"/>
            <a:ext cx="9144000" cy="674030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Μετά από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συχνές παρασιτικές λοιμώξεις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αυξάνουν</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τα </a:t>
            </a:r>
            <a:r>
              <a:rPr kumimoji="0" lang="el-GR" sz="2400" b="0" i="0" u="none" strike="noStrike" cap="none" normalizeH="0" baseline="0" dirty="0" err="1" smtClean="0">
                <a:ln>
                  <a:noFill/>
                </a:ln>
                <a:solidFill>
                  <a:srgbClr val="0000FF"/>
                </a:solidFill>
                <a:effectLst/>
                <a:latin typeface="Arial" pitchFamily="34" charset="0"/>
                <a:ea typeface="Times New Roman" pitchFamily="18" charset="0"/>
                <a:cs typeface="Arial" pitchFamily="34" charset="0"/>
              </a:rPr>
              <a:t>ηωσινόφιλα</a:t>
            </a:r>
            <a:r>
              <a:rPr kumimoji="0" lang="el-GR" sz="2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στο αίμα, που βοηθούν στην αντιμετώπιση επόμενων παρασιτικών λοιμώξεων (π.χ. νεκρώνοντας νεαρούς οργανισμούς όπως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σχιστόσωμα</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φιλάριες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κ.α.).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Επίσης η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έκκριση διαφόρων μεσολαβητών φλεγμονής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κυτοκινών</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κ.α.)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συμβάλλουν στην προστασία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από παρασιτικούς μικροοργανισμούς (κυτταρική ανοσία).</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Επίσης διάφορες ουσίες που εκκρίνονται από τα παράσιτα προκαλούν </a:t>
            </a:r>
            <a:r>
              <a:rPr kumimoji="0" lang="el-GR" sz="2400" b="0" i="0"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αντιγονικό</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 ερεθισμό του ανοσολογικού συστήματος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ώστε να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προκαλείται αντοχή του ξενιστή</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Η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ανοσολογική ανεπάρκεια</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(συγγενής ή επίκτητη και προκαλούμενη από διάφορα αίτια σε διάφορο βαθμό) συσχετίζεται με την ιδιαίτερη ευαισθησία στις παρασιτικές λοιμώξεις (τοξόπλασμα,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κρυπτοσπορίδια</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κ.α.) που μπορεί να είναι πολύ σοβαρές.</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l-GR" i="1" u="sng" dirty="0" smtClean="0"/>
              <a:t>Επιδημία</a:t>
            </a:r>
            <a:endParaRPr lang="el-GR" dirty="0"/>
          </a:p>
        </p:txBody>
      </p:sp>
      <p:sp>
        <p:nvSpPr>
          <p:cNvPr id="3" name="2 - Θέση περιεχομένου"/>
          <p:cNvSpPr>
            <a:spLocks noGrp="1"/>
          </p:cNvSpPr>
          <p:nvPr>
            <p:ph idx="1"/>
          </p:nvPr>
        </p:nvSpPr>
        <p:spPr>
          <a:xfrm>
            <a:off x="0" y="548680"/>
            <a:ext cx="9144000" cy="630932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a:buNone/>
            </a:pPr>
            <a:r>
              <a:rPr lang="el-GR" dirty="0" smtClean="0"/>
              <a:t>είναι </a:t>
            </a:r>
            <a:r>
              <a:rPr lang="el-GR" dirty="0"/>
              <a:t>η εμφάνιση μιας </a:t>
            </a:r>
            <a:r>
              <a:rPr lang="el-GR" dirty="0">
                <a:solidFill>
                  <a:srgbClr val="FF0066"/>
                </a:solidFill>
              </a:rPr>
              <a:t>λοίμωξης</a:t>
            </a:r>
            <a:r>
              <a:rPr lang="el-GR" dirty="0"/>
              <a:t> </a:t>
            </a:r>
            <a:r>
              <a:rPr lang="el-GR" u="sng" dirty="0"/>
              <a:t>σε πολλά άτομα στην ίδια περιοχή κατοικίας</a:t>
            </a:r>
            <a:r>
              <a:rPr lang="el-GR" dirty="0"/>
              <a:t> με συχνότητα σημαντικά μεγαλύτερη της συνήθους </a:t>
            </a:r>
            <a:r>
              <a:rPr lang="el-GR" dirty="0" smtClean="0"/>
              <a:t>επίπτωσης, π.χ. επιδημία σε </a:t>
            </a:r>
            <a:r>
              <a:rPr lang="el-GR" dirty="0"/>
              <a:t>ένα νοσοκομείο, σε μία πόλη, μία χώρα ή και μεγαλύτερης γεωγραφικής έκτασης.</a:t>
            </a:r>
          </a:p>
          <a:p>
            <a:r>
              <a:rPr lang="el-GR" i="1" u="sng" dirty="0">
                <a:solidFill>
                  <a:srgbClr val="0000FF"/>
                </a:solidFill>
              </a:rPr>
              <a:t>Πανδημία</a:t>
            </a:r>
            <a:r>
              <a:rPr lang="el-GR" dirty="0"/>
              <a:t> λέγεται όταν προσβάλλει </a:t>
            </a:r>
            <a:r>
              <a:rPr lang="el-GR" u="sng" dirty="0"/>
              <a:t>το μεγαλύτερο αριθμό ατόμων μια περιοχής</a:t>
            </a:r>
            <a:r>
              <a:rPr lang="el-GR" dirty="0"/>
              <a:t>. </a:t>
            </a:r>
          </a:p>
          <a:p>
            <a:r>
              <a:rPr lang="el-GR" i="1" u="sng" dirty="0">
                <a:solidFill>
                  <a:srgbClr val="0000FF"/>
                </a:solidFill>
              </a:rPr>
              <a:t>Ενδημία</a:t>
            </a:r>
            <a:r>
              <a:rPr lang="el-GR" dirty="0"/>
              <a:t> λέγεται η εμφάνιση μιας νόσου </a:t>
            </a:r>
            <a:r>
              <a:rPr lang="el-GR" u="sng" dirty="0"/>
              <a:t>σε περιορισμένο αριθμό ατόμων</a:t>
            </a:r>
            <a:r>
              <a:rPr lang="el-GR" dirty="0"/>
              <a:t> σε μια συγκεκριμένη περιοχή που δεν μεταβάλλεται πολύ με το χρόνο και έχει σχέση συχνά με τις συνθήκες διαβίωσης</a:t>
            </a:r>
            <a:r>
              <a:rPr lang="el-GR" dirty="0" smtClean="0"/>
              <a:t>.</a:t>
            </a:r>
          </a:p>
          <a:p>
            <a:r>
              <a:rPr lang="el-GR" i="1" u="sng" dirty="0">
                <a:solidFill>
                  <a:srgbClr val="0000FF"/>
                </a:solidFill>
              </a:rPr>
              <a:t>Σποραδικές νόσοι</a:t>
            </a:r>
            <a:r>
              <a:rPr lang="el-GR" dirty="0">
                <a:solidFill>
                  <a:srgbClr val="0000FF"/>
                </a:solidFill>
              </a:rPr>
              <a:t> </a:t>
            </a:r>
            <a:r>
              <a:rPr lang="el-GR" dirty="0"/>
              <a:t>είναι οι λοιμώξεις </a:t>
            </a:r>
            <a:r>
              <a:rPr lang="el-GR" u="sng" dirty="0"/>
              <a:t>σε λίγα άτομα</a:t>
            </a:r>
            <a:r>
              <a:rPr lang="el-GR" dirty="0"/>
              <a:t>, περιστασιακά και που δεν είναι μεταδοτικές.</a:t>
            </a:r>
          </a:p>
          <a:p>
            <a:r>
              <a:rPr lang="el-GR" i="1" u="sng" dirty="0" err="1">
                <a:solidFill>
                  <a:srgbClr val="0000FF"/>
                </a:solidFill>
              </a:rPr>
              <a:t>Ενδονοσοκομειακή</a:t>
            </a:r>
            <a:r>
              <a:rPr lang="el-GR" dirty="0">
                <a:solidFill>
                  <a:srgbClr val="0000FF"/>
                </a:solidFill>
              </a:rPr>
              <a:t> </a:t>
            </a:r>
            <a:r>
              <a:rPr lang="el-GR" dirty="0"/>
              <a:t>είναι η λοίμωξη που οφείλεται σε μικρόβια που </a:t>
            </a:r>
            <a:r>
              <a:rPr lang="el-GR" u="sng" dirty="0"/>
              <a:t>προσέβαλαν τον ασθενή μέσα στο νοσοκομείο</a:t>
            </a:r>
            <a:r>
              <a:rPr lang="el-GR" dirty="0"/>
              <a:t>. Οι λοιπές λοιμώξεις λέγονται </a:t>
            </a:r>
            <a:r>
              <a:rPr lang="el-GR" i="1" u="sng" dirty="0"/>
              <a:t>λοιμώξεις της κοινότητας</a:t>
            </a:r>
            <a:r>
              <a:rPr lang="el-GR" dirty="0"/>
              <a:t>.</a:t>
            </a:r>
          </a:p>
          <a:p>
            <a:endParaRPr lang="el-GR" dirty="0"/>
          </a:p>
          <a:p>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92696"/>
          </a:xfrm>
        </p:spPr>
        <p:txBody>
          <a:bodyPr>
            <a:normAutofit fontScale="90000"/>
          </a:bodyPr>
          <a:lstStyle/>
          <a:p>
            <a:r>
              <a:rPr lang="el-GR" sz="3100" b="1" i="1" u="sng" dirty="0" smtClean="0">
                <a:solidFill>
                  <a:schemeClr val="bg1"/>
                </a:solidFill>
              </a:rPr>
              <a:t/>
            </a:r>
            <a:br>
              <a:rPr lang="el-GR" sz="3100" b="1" i="1" u="sng" dirty="0" smtClean="0">
                <a:solidFill>
                  <a:schemeClr val="bg1"/>
                </a:solidFill>
              </a:rPr>
            </a:br>
            <a:r>
              <a:rPr lang="el-GR" sz="3100" b="1" i="1" u="sng" dirty="0" smtClean="0">
                <a:solidFill>
                  <a:schemeClr val="bg1"/>
                </a:solidFill>
              </a:rPr>
              <a:t>Τρόποι μολύνσεως του ανθρώπου από τα παράσιτα</a:t>
            </a:r>
            <a:r>
              <a:rPr lang="el-GR" b="1" i="1" u="sng" dirty="0" smtClean="0"/>
              <a:t/>
            </a:r>
            <a:br>
              <a:rPr lang="el-GR" b="1" i="1" u="sng" dirty="0" smtClean="0"/>
            </a:br>
            <a:endParaRPr lang="el-GR" dirty="0"/>
          </a:p>
        </p:txBody>
      </p:sp>
      <p:sp>
        <p:nvSpPr>
          <p:cNvPr id="3" name="2 - Θέση περιεχομένου"/>
          <p:cNvSpPr>
            <a:spLocks noGrp="1"/>
          </p:cNvSpPr>
          <p:nvPr>
            <p:ph idx="1"/>
          </p:nvPr>
        </p:nvSpPr>
        <p:spPr>
          <a:xfrm>
            <a:off x="0" y="692696"/>
            <a:ext cx="9144000" cy="6165304"/>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el-GR" dirty="0" smtClean="0">
                <a:solidFill>
                  <a:schemeClr val="bg1"/>
                </a:solidFill>
              </a:rPr>
              <a:t>Πολλοί οδοί μετάδοσης παρασιτικών νόσων έχουν βρεθεί, με άμεση ή έμμεση επαφή:. Κυριότεροι είναι:</a:t>
            </a:r>
          </a:p>
          <a:p>
            <a:r>
              <a:rPr lang="el-GR" dirty="0" smtClean="0">
                <a:solidFill>
                  <a:schemeClr val="bg1"/>
                </a:solidFill>
              </a:rPr>
              <a:t>με </a:t>
            </a:r>
            <a:r>
              <a:rPr lang="el-GR" u="sng" dirty="0" smtClean="0">
                <a:solidFill>
                  <a:srgbClr val="C00000"/>
                </a:solidFill>
              </a:rPr>
              <a:t>βρώση ωαρίων ή κύστεων ή παρασίτων </a:t>
            </a:r>
            <a:r>
              <a:rPr lang="el-GR" dirty="0" smtClean="0">
                <a:solidFill>
                  <a:schemeClr val="bg1"/>
                </a:solidFill>
              </a:rPr>
              <a:t>που αποβάλλονται με τα κόπρανα ανθρώπων ή ζώων σε χώμα ή </a:t>
            </a:r>
            <a:r>
              <a:rPr lang="el-GR" u="sng" dirty="0" smtClean="0">
                <a:solidFill>
                  <a:schemeClr val="bg1"/>
                </a:solidFill>
              </a:rPr>
              <a:t>νερό</a:t>
            </a:r>
            <a:r>
              <a:rPr lang="el-GR" dirty="0" smtClean="0">
                <a:solidFill>
                  <a:schemeClr val="bg1"/>
                </a:solidFill>
              </a:rPr>
              <a:t> και μεταφέρονται με τα </a:t>
            </a:r>
            <a:r>
              <a:rPr lang="el-GR" u="sng" dirty="0" smtClean="0">
                <a:solidFill>
                  <a:schemeClr val="bg1"/>
                </a:solidFill>
              </a:rPr>
              <a:t>χέρια</a:t>
            </a:r>
            <a:r>
              <a:rPr lang="el-GR" dirty="0" smtClean="0">
                <a:solidFill>
                  <a:schemeClr val="bg1"/>
                </a:solidFill>
              </a:rPr>
              <a:t> ή με έντομα (μηχανικοί φορείς) σε </a:t>
            </a:r>
            <a:r>
              <a:rPr lang="el-GR" u="sng" dirty="0" smtClean="0">
                <a:solidFill>
                  <a:schemeClr val="bg1"/>
                </a:solidFill>
              </a:rPr>
              <a:t>τρόφιμα</a:t>
            </a:r>
            <a:r>
              <a:rPr lang="el-GR" dirty="0" smtClean="0">
                <a:solidFill>
                  <a:schemeClr val="bg1"/>
                </a:solidFill>
              </a:rPr>
              <a:t>, </a:t>
            </a:r>
          </a:p>
          <a:p>
            <a:r>
              <a:rPr lang="el-GR" dirty="0" smtClean="0">
                <a:solidFill>
                  <a:schemeClr val="bg1"/>
                </a:solidFill>
              </a:rPr>
              <a:t>Με </a:t>
            </a:r>
            <a:r>
              <a:rPr lang="el-GR" u="sng" dirty="0" smtClean="0">
                <a:solidFill>
                  <a:srgbClr val="C00000"/>
                </a:solidFill>
              </a:rPr>
              <a:t>βρώση ψαριών, θαλασσινών, ιστών ζώων ή πόση μολυσμένου νερού</a:t>
            </a:r>
            <a:r>
              <a:rPr lang="el-GR" dirty="0" smtClean="0">
                <a:solidFill>
                  <a:srgbClr val="C00000"/>
                </a:solidFill>
              </a:rPr>
              <a:t> </a:t>
            </a:r>
            <a:r>
              <a:rPr lang="el-GR" dirty="0" smtClean="0">
                <a:solidFill>
                  <a:schemeClr val="bg1"/>
                </a:solidFill>
              </a:rPr>
              <a:t>που φέρουν ποικίλες μορφές των παρασίτων (ενδιάμεσοι ξενιστές)</a:t>
            </a:r>
          </a:p>
          <a:p>
            <a:r>
              <a:rPr lang="el-GR" dirty="0" smtClean="0">
                <a:solidFill>
                  <a:schemeClr val="bg1"/>
                </a:solidFill>
              </a:rPr>
              <a:t>με </a:t>
            </a:r>
            <a:r>
              <a:rPr lang="el-GR" u="sng" dirty="0" smtClean="0">
                <a:solidFill>
                  <a:srgbClr val="C00000"/>
                </a:solidFill>
              </a:rPr>
              <a:t>μεταφορά των παρασίτων με έντομα </a:t>
            </a:r>
            <a:r>
              <a:rPr lang="el-GR" dirty="0" smtClean="0">
                <a:solidFill>
                  <a:schemeClr val="bg1"/>
                </a:solidFill>
              </a:rPr>
              <a:t>που απομυζούν αίμα ασθενών και μεταφέρουν τη νόσο</a:t>
            </a:r>
          </a:p>
          <a:p>
            <a:r>
              <a:rPr lang="el-GR" dirty="0" smtClean="0">
                <a:solidFill>
                  <a:schemeClr val="bg1"/>
                </a:solidFill>
              </a:rPr>
              <a:t>με </a:t>
            </a:r>
            <a:r>
              <a:rPr lang="el-GR" u="sng" dirty="0" smtClean="0">
                <a:solidFill>
                  <a:srgbClr val="C00000"/>
                </a:solidFill>
              </a:rPr>
              <a:t>είσοδο παρασίτων από το δέρμα </a:t>
            </a:r>
          </a:p>
          <a:p>
            <a:r>
              <a:rPr lang="el-GR" dirty="0" smtClean="0">
                <a:solidFill>
                  <a:schemeClr val="bg1"/>
                </a:solidFill>
              </a:rPr>
              <a:t>με</a:t>
            </a:r>
            <a:r>
              <a:rPr lang="el-GR" dirty="0" smtClean="0">
                <a:solidFill>
                  <a:srgbClr val="C00000"/>
                </a:solidFill>
              </a:rPr>
              <a:t> </a:t>
            </a:r>
            <a:r>
              <a:rPr lang="el-GR" u="sng" dirty="0" smtClean="0">
                <a:solidFill>
                  <a:srgbClr val="C00000"/>
                </a:solidFill>
              </a:rPr>
              <a:t>σεξουαλική επαφή </a:t>
            </a:r>
            <a:r>
              <a:rPr lang="el-GR" dirty="0" smtClean="0">
                <a:solidFill>
                  <a:schemeClr val="bg1"/>
                </a:solidFill>
              </a:rPr>
              <a:t>μετάδοση τριχομονάδων στον κόλπο, </a:t>
            </a:r>
          </a:p>
          <a:p>
            <a:r>
              <a:rPr lang="el-GR" dirty="0" smtClean="0">
                <a:solidFill>
                  <a:schemeClr val="bg1"/>
                </a:solidFill>
              </a:rPr>
              <a:t>με</a:t>
            </a:r>
            <a:r>
              <a:rPr lang="el-GR" dirty="0" smtClean="0">
                <a:solidFill>
                  <a:srgbClr val="C00000"/>
                </a:solidFill>
              </a:rPr>
              <a:t> </a:t>
            </a:r>
            <a:r>
              <a:rPr lang="el-GR" u="sng" dirty="0" smtClean="0">
                <a:solidFill>
                  <a:srgbClr val="C00000"/>
                </a:solidFill>
              </a:rPr>
              <a:t>στενή επαφή, </a:t>
            </a:r>
            <a:r>
              <a:rPr lang="el-GR" dirty="0" smtClean="0">
                <a:solidFill>
                  <a:schemeClr val="bg1"/>
                </a:solidFill>
              </a:rPr>
              <a:t>πχ. μετάδοση </a:t>
            </a:r>
            <a:r>
              <a:rPr lang="el-GR" dirty="0" err="1" smtClean="0">
                <a:solidFill>
                  <a:schemeClr val="bg1"/>
                </a:solidFill>
              </a:rPr>
              <a:t>οξυούρων</a:t>
            </a:r>
            <a:r>
              <a:rPr lang="el-GR" dirty="0" smtClean="0">
                <a:solidFill>
                  <a:schemeClr val="bg1"/>
                </a:solidFill>
              </a:rPr>
              <a:t> μεταξύ μελών της οικογένειας</a:t>
            </a:r>
          </a:p>
          <a:p>
            <a:r>
              <a:rPr lang="el-GR" dirty="0" smtClean="0">
                <a:solidFill>
                  <a:schemeClr val="bg1"/>
                </a:solidFill>
              </a:rPr>
              <a:t>με </a:t>
            </a:r>
            <a:r>
              <a:rPr lang="el-GR" u="sng" dirty="0" err="1" smtClean="0">
                <a:solidFill>
                  <a:srgbClr val="C00000"/>
                </a:solidFill>
              </a:rPr>
              <a:t>διαπλακουντιακή</a:t>
            </a:r>
            <a:r>
              <a:rPr lang="el-GR" u="sng" dirty="0" smtClean="0">
                <a:solidFill>
                  <a:srgbClr val="C00000"/>
                </a:solidFill>
              </a:rPr>
              <a:t> μετάδοση </a:t>
            </a:r>
            <a:r>
              <a:rPr lang="el-GR" dirty="0" smtClean="0">
                <a:solidFill>
                  <a:schemeClr val="bg1"/>
                </a:solidFill>
              </a:rPr>
              <a:t>(συγγενής τοξοπλάσμωση)</a:t>
            </a:r>
          </a:p>
          <a:p>
            <a:r>
              <a:rPr lang="el-GR" dirty="0" smtClean="0">
                <a:solidFill>
                  <a:schemeClr val="bg1"/>
                </a:solidFill>
              </a:rPr>
              <a:t>με </a:t>
            </a:r>
            <a:r>
              <a:rPr lang="el-GR" u="sng" dirty="0" smtClean="0">
                <a:solidFill>
                  <a:srgbClr val="C00000"/>
                </a:solidFill>
              </a:rPr>
              <a:t>μετάγγιση αίματος </a:t>
            </a:r>
            <a:r>
              <a:rPr lang="el-GR" dirty="0" smtClean="0">
                <a:solidFill>
                  <a:schemeClr val="bg1"/>
                </a:solidFill>
              </a:rPr>
              <a:t>(ελονοσία)</a:t>
            </a:r>
          </a:p>
          <a:p>
            <a:endParaRPr lang="el-GR" dirty="0" smtClean="0">
              <a:solidFill>
                <a:schemeClr val="bg1"/>
              </a:solidFill>
            </a:endParaRPr>
          </a:p>
          <a:p>
            <a:pPr>
              <a:buNone/>
            </a:pPr>
            <a:endParaRPr lang="el-GR"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sz="3100" b="1" i="1" u="sng" dirty="0" smtClean="0">
                <a:solidFill>
                  <a:schemeClr val="bg1"/>
                </a:solidFill>
              </a:rPr>
              <a:t>Πρόληψη, καταπολέμηση των μολύνσεων</a:t>
            </a:r>
            <a:r>
              <a:rPr lang="el-GR" b="1" i="1" u="sng" dirty="0" smtClean="0"/>
              <a:t/>
            </a:r>
            <a:br>
              <a:rPr lang="el-GR" b="1" i="1" u="sng" dirty="0" smtClean="0"/>
            </a:br>
            <a:endParaRPr lang="el-GR" dirty="0"/>
          </a:p>
        </p:txBody>
      </p:sp>
      <p:sp>
        <p:nvSpPr>
          <p:cNvPr id="3" name="2 - Θέση περιεχομένου"/>
          <p:cNvSpPr>
            <a:spLocks noGrp="1"/>
          </p:cNvSpPr>
          <p:nvPr>
            <p:ph idx="1"/>
          </p:nvPr>
        </p:nvSpPr>
        <p:spPr>
          <a:xfrm>
            <a:off x="0" y="908720"/>
            <a:ext cx="9144000" cy="5949280"/>
          </a:xfrm>
        </p:spPr>
        <p:style>
          <a:lnRef idx="1">
            <a:schemeClr val="accent1"/>
          </a:lnRef>
          <a:fillRef idx="2">
            <a:schemeClr val="accent1"/>
          </a:fillRef>
          <a:effectRef idx="1">
            <a:schemeClr val="accent1"/>
          </a:effectRef>
          <a:fontRef idx="minor">
            <a:schemeClr val="dk1"/>
          </a:fontRef>
        </p:style>
        <p:txBody>
          <a:bodyPr/>
          <a:lstStyle/>
          <a:p>
            <a:r>
              <a:rPr lang="el-GR" dirty="0" smtClean="0">
                <a:solidFill>
                  <a:schemeClr val="bg1"/>
                </a:solidFill>
              </a:rPr>
              <a:t>Πλύσιμο χεριών, τροφίμων</a:t>
            </a:r>
          </a:p>
          <a:p>
            <a:r>
              <a:rPr lang="el-GR" dirty="0" smtClean="0">
                <a:solidFill>
                  <a:schemeClr val="bg1"/>
                </a:solidFill>
              </a:rPr>
              <a:t>Βράσιμο κρέατος κ.α. τροφών, αποφυγή ύποπτων και ωμών τροφίμων και ποτών</a:t>
            </a:r>
          </a:p>
          <a:p>
            <a:r>
              <a:rPr lang="el-GR" dirty="0" smtClean="0">
                <a:solidFill>
                  <a:schemeClr val="bg1"/>
                </a:solidFill>
              </a:rPr>
              <a:t>Καταπολέμηση εντόμων</a:t>
            </a:r>
          </a:p>
          <a:p>
            <a:r>
              <a:rPr lang="el-GR" dirty="0" smtClean="0">
                <a:solidFill>
                  <a:schemeClr val="bg1"/>
                </a:solidFill>
              </a:rPr>
              <a:t>Όχι εργασία με γυμνά πόδια σε μολυσμένα νερά</a:t>
            </a:r>
          </a:p>
          <a:p>
            <a:r>
              <a:rPr lang="el-GR" dirty="0" smtClean="0">
                <a:solidFill>
                  <a:schemeClr val="bg1"/>
                </a:solidFill>
              </a:rPr>
              <a:t>Διάγνωση και θεραπεία πασχόντων ζώων και ανθρώπων</a:t>
            </a:r>
          </a:p>
          <a:p>
            <a:r>
              <a:rPr lang="el-GR" dirty="0" smtClean="0">
                <a:solidFill>
                  <a:schemeClr val="bg1"/>
                </a:solidFill>
              </a:rPr>
              <a:t>Γενικές συνθήκες υγιεινής</a:t>
            </a:r>
          </a:p>
          <a:p>
            <a:pPr>
              <a:buNone/>
            </a:pPr>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2700" b="1" i="1" cap="all" dirty="0" smtClean="0">
                <a:effectLst>
                  <a:innerShdw blurRad="63500" dist="50800">
                    <a:prstClr val="black">
                      <a:alpha val="50000"/>
                    </a:prstClr>
                  </a:innerShdw>
                </a:effectLst>
              </a:rPr>
              <a:t/>
            </a:r>
            <a:br>
              <a:rPr lang="el-GR" sz="2700" b="1" i="1" cap="all" dirty="0" smtClean="0">
                <a:effectLst>
                  <a:innerShdw blurRad="63500" dist="50800">
                    <a:prstClr val="black">
                      <a:alpha val="50000"/>
                    </a:prstClr>
                  </a:innerShdw>
                </a:effectLst>
              </a:rPr>
            </a:br>
            <a:r>
              <a:rPr lang="el-GR" sz="2700" b="1" i="1" cap="all" dirty="0" smtClean="0">
                <a:effectLst>
                  <a:innerShdw blurRad="63500" dist="50800">
                    <a:prstClr val="black">
                      <a:alpha val="50000"/>
                    </a:prstClr>
                  </a:innerShdw>
                </a:effectLst>
              </a:rPr>
              <a:t/>
            </a:r>
            <a:br>
              <a:rPr lang="el-GR" sz="2700" b="1" i="1" cap="all" dirty="0" smtClean="0">
                <a:effectLst>
                  <a:innerShdw blurRad="63500" dist="50800">
                    <a:prstClr val="black">
                      <a:alpha val="50000"/>
                    </a:prstClr>
                  </a:innerShdw>
                </a:effectLst>
              </a:rPr>
            </a:br>
            <a:r>
              <a:rPr lang="el-GR" sz="2700" b="1" i="1" cap="all" dirty="0" smtClean="0">
                <a:effectLst>
                  <a:innerShdw blurRad="63500" dist="50800">
                    <a:prstClr val="black">
                      <a:alpha val="50000"/>
                    </a:prstClr>
                  </a:innerShdw>
                </a:effectLst>
              </a:rPr>
              <a:t/>
            </a:r>
            <a:br>
              <a:rPr lang="el-GR" sz="2700" b="1" i="1" cap="all" dirty="0" smtClean="0">
                <a:effectLst>
                  <a:innerShdw blurRad="63500" dist="50800">
                    <a:prstClr val="black">
                      <a:alpha val="50000"/>
                    </a:prstClr>
                  </a:innerShdw>
                </a:effectLst>
              </a:rPr>
            </a:br>
            <a:r>
              <a:rPr lang="el-GR" sz="2200" b="1" i="1" cap="all" dirty="0" smtClean="0">
                <a:solidFill>
                  <a:schemeClr val="bg1"/>
                </a:solidFill>
                <a:effectLst>
                  <a:innerShdw blurRad="63500" dist="50800">
                    <a:prstClr val="black">
                      <a:alpha val="50000"/>
                    </a:prstClr>
                  </a:innerShdw>
                </a:effectLst>
              </a:rPr>
              <a:t>ΜΙΚΡΟΒΙΟΛΟΓΙΑ ΤΡΟΦΙΜΩΝ – ΝΟΣΟΙ ΜΕΤΑΔΙΔΟΜΕΝΟΙ ΜΕ ΤΙΣ ΤΡΟΦΕΣ</a:t>
            </a:r>
            <a:br>
              <a:rPr lang="el-GR" sz="2200" b="1" i="1" cap="all" dirty="0" smtClean="0">
                <a:solidFill>
                  <a:schemeClr val="bg1"/>
                </a:solidFill>
                <a:effectLst>
                  <a:innerShdw blurRad="63500" dist="50800">
                    <a:prstClr val="black">
                      <a:alpha val="50000"/>
                    </a:prstClr>
                  </a:innerShdw>
                </a:effectLst>
              </a:rPr>
            </a:br>
            <a:r>
              <a:rPr lang="el-GR" sz="2200" b="1" i="1" cap="all" dirty="0" err="1" smtClean="0">
                <a:solidFill>
                  <a:schemeClr val="bg1"/>
                </a:solidFill>
                <a:effectLst>
                  <a:innerShdw blurRad="63500" dist="50800">
                    <a:prstClr val="black">
                      <a:alpha val="50000"/>
                    </a:prstClr>
                  </a:innerShdw>
                </a:effectLst>
              </a:rPr>
              <a:t>Μικροβιολογια</a:t>
            </a:r>
            <a:r>
              <a:rPr lang="el-GR" sz="2200" b="1" i="1" cap="all" dirty="0" smtClean="0">
                <a:solidFill>
                  <a:schemeClr val="bg1"/>
                </a:solidFill>
                <a:effectLst>
                  <a:innerShdw blurRad="63500" dist="50800">
                    <a:prstClr val="black">
                      <a:alpha val="50000"/>
                    </a:prstClr>
                  </a:innerShdw>
                </a:effectLst>
              </a:rPr>
              <a:t> </a:t>
            </a:r>
            <a:r>
              <a:rPr lang="el-GR" sz="2200" b="1" i="1" cap="all" dirty="0" err="1" smtClean="0">
                <a:solidFill>
                  <a:schemeClr val="bg1"/>
                </a:solidFill>
                <a:effectLst>
                  <a:innerShdw blurRad="63500" dist="50800">
                    <a:prstClr val="black">
                      <a:alpha val="50000"/>
                    </a:prstClr>
                  </a:innerShdw>
                </a:effectLst>
              </a:rPr>
              <a:t>ειδικων</a:t>
            </a:r>
            <a:r>
              <a:rPr lang="el-GR" sz="2200" b="1" i="1" cap="all" dirty="0" smtClean="0">
                <a:solidFill>
                  <a:schemeClr val="bg1"/>
                </a:solidFill>
                <a:effectLst>
                  <a:innerShdw blurRad="63500" dist="50800">
                    <a:prstClr val="black">
                      <a:alpha val="50000"/>
                    </a:prstClr>
                  </a:innerShdw>
                </a:effectLst>
              </a:rPr>
              <a:t> </a:t>
            </a:r>
            <a:r>
              <a:rPr lang="el-GR" sz="2200" b="1" i="1" cap="all" dirty="0" err="1" smtClean="0">
                <a:solidFill>
                  <a:schemeClr val="bg1"/>
                </a:solidFill>
                <a:effectLst>
                  <a:innerShdw blurRad="63500" dist="50800">
                    <a:prstClr val="black">
                      <a:alpha val="50000"/>
                    </a:prstClr>
                  </a:innerShdw>
                </a:effectLst>
              </a:rPr>
              <a:t>περιβαλλοντων</a:t>
            </a:r>
            <a:r>
              <a:rPr lang="el-GR" sz="2200" b="1" i="1" cap="all" dirty="0" smtClean="0">
                <a:solidFill>
                  <a:schemeClr val="bg1"/>
                </a:solidFill>
                <a:effectLst>
                  <a:innerShdw blurRad="63500" dist="50800">
                    <a:prstClr val="black">
                      <a:alpha val="50000"/>
                    </a:prstClr>
                  </a:innerShdw>
                </a:effectLst>
              </a:rPr>
              <a:t/>
            </a:r>
            <a:br>
              <a:rPr lang="el-GR" sz="2200" b="1" i="1" cap="all" dirty="0" smtClean="0">
                <a:solidFill>
                  <a:schemeClr val="bg1"/>
                </a:solidFill>
                <a:effectLst>
                  <a:innerShdw blurRad="63500" dist="50800">
                    <a:prstClr val="black">
                      <a:alpha val="50000"/>
                    </a:prstClr>
                  </a:innerShdw>
                </a:effectLst>
              </a:rPr>
            </a:br>
            <a:r>
              <a:rPr lang="el-GR" b="1" i="1" cap="all" dirty="0" smtClean="0">
                <a:solidFill>
                  <a:schemeClr val="bg1"/>
                </a:solidFill>
                <a:effectLst>
                  <a:innerShdw blurRad="63500" dist="50800">
                    <a:prstClr val="black">
                      <a:alpha val="50000"/>
                    </a:prstClr>
                  </a:innerShdw>
                </a:effectLst>
              </a:rPr>
              <a:t/>
            </a:r>
            <a:br>
              <a:rPr lang="el-GR" b="1" i="1" cap="all" dirty="0" smtClean="0">
                <a:solidFill>
                  <a:schemeClr val="bg1"/>
                </a:solidFill>
                <a:effectLst>
                  <a:innerShdw blurRad="63500" dist="50800">
                    <a:prstClr val="black">
                      <a:alpha val="50000"/>
                    </a:prstClr>
                  </a:innerShdw>
                </a:effectLst>
              </a:rPr>
            </a:br>
            <a:endParaRPr lang="el-GR" dirty="0">
              <a:solidFill>
                <a:schemeClr val="bg1"/>
              </a:solidFill>
            </a:endParaRPr>
          </a:p>
        </p:txBody>
      </p:sp>
      <p:sp>
        <p:nvSpPr>
          <p:cNvPr id="3" name="2 - Θέση περιεχομένου"/>
          <p:cNvSpPr>
            <a:spLocks noGrp="1"/>
          </p:cNvSpPr>
          <p:nvPr>
            <p:ph idx="1"/>
          </p:nvPr>
        </p:nvSpPr>
        <p:spPr>
          <a:xfrm>
            <a:off x="0" y="836712"/>
            <a:ext cx="9144000" cy="6021288"/>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r>
              <a:rPr lang="el-GR" sz="3400" b="1" i="1" cap="all" dirty="0" err="1" smtClean="0">
                <a:solidFill>
                  <a:schemeClr val="bg1"/>
                </a:solidFill>
                <a:effectLst>
                  <a:innerShdw blurRad="63500" dist="50800">
                    <a:prstClr val="black">
                      <a:alpha val="50000"/>
                    </a:prstClr>
                  </a:innerShdw>
                </a:effectLst>
              </a:rPr>
              <a:t>Νερο</a:t>
            </a:r>
            <a:r>
              <a:rPr lang="el-GR" sz="3400" b="1" i="1" cap="all" dirty="0" smtClean="0">
                <a:solidFill>
                  <a:schemeClr val="bg1"/>
                </a:solidFill>
                <a:effectLst>
                  <a:innerShdw blurRad="63500" dist="50800">
                    <a:prstClr val="black">
                      <a:alpha val="50000"/>
                    </a:prstClr>
                  </a:innerShdw>
                </a:effectLst>
              </a:rPr>
              <a:t> </a:t>
            </a:r>
            <a:r>
              <a:rPr lang="el-GR" sz="3400" b="1" u="sng" dirty="0" smtClean="0">
                <a:solidFill>
                  <a:schemeClr val="bg1"/>
                </a:solidFill>
              </a:rPr>
              <a:t>Μέθοδοι </a:t>
            </a:r>
            <a:r>
              <a:rPr lang="el-GR" sz="3400" b="1" u="sng" dirty="0" smtClean="0">
                <a:solidFill>
                  <a:schemeClr val="bg1"/>
                </a:solidFill>
              </a:rPr>
              <a:t>μελέτης</a:t>
            </a:r>
            <a:endParaRPr lang="el-GR" sz="3400" dirty="0" smtClean="0">
              <a:solidFill>
                <a:schemeClr val="bg1"/>
              </a:solidFill>
            </a:endParaRPr>
          </a:p>
          <a:p>
            <a:pPr>
              <a:buNone/>
            </a:pPr>
            <a:r>
              <a:rPr lang="el-GR" sz="3400" u="sng" dirty="0" smtClean="0">
                <a:solidFill>
                  <a:srgbClr val="FF0066"/>
                </a:solidFill>
              </a:rPr>
              <a:t>Α. Ποσοτική ανάλυση</a:t>
            </a:r>
            <a:r>
              <a:rPr lang="el-GR" sz="3400" dirty="0" smtClean="0">
                <a:solidFill>
                  <a:srgbClr val="FF0066"/>
                </a:solidFill>
              </a:rPr>
              <a:t>: </a:t>
            </a:r>
          </a:p>
          <a:p>
            <a:r>
              <a:rPr lang="el-GR" sz="3400" dirty="0" smtClean="0">
                <a:solidFill>
                  <a:schemeClr val="bg1"/>
                </a:solidFill>
              </a:rPr>
              <a:t>H μέθοδος </a:t>
            </a:r>
            <a:r>
              <a:rPr lang="el-GR" sz="3400" dirty="0" smtClean="0">
                <a:solidFill>
                  <a:schemeClr val="bg1"/>
                </a:solidFill>
              </a:rPr>
              <a:t>που </a:t>
            </a:r>
            <a:r>
              <a:rPr lang="el-GR" sz="3400" dirty="0" smtClean="0">
                <a:solidFill>
                  <a:schemeClr val="bg1"/>
                </a:solidFill>
              </a:rPr>
              <a:t>χρησιμοποιείται συνήθως είναι </a:t>
            </a:r>
            <a:r>
              <a:rPr lang="el-GR" sz="3400" dirty="0" smtClean="0">
                <a:solidFill>
                  <a:schemeClr val="bg1"/>
                </a:solidFill>
              </a:rPr>
              <a:t>η </a:t>
            </a:r>
            <a:r>
              <a:rPr lang="el-GR" sz="3400" b="1" u="sng" dirty="0" smtClean="0">
                <a:solidFill>
                  <a:schemeClr val="bg1"/>
                </a:solidFill>
              </a:rPr>
              <a:t>μέτρηση </a:t>
            </a:r>
            <a:r>
              <a:rPr lang="el-GR" sz="3400" b="1" u="sng" dirty="0" smtClean="0">
                <a:solidFill>
                  <a:schemeClr val="bg1"/>
                </a:solidFill>
              </a:rPr>
              <a:t>σε </a:t>
            </a:r>
            <a:r>
              <a:rPr lang="el-GR" sz="3400" b="1" u="sng" dirty="0" smtClean="0">
                <a:solidFill>
                  <a:schemeClr val="bg1"/>
                </a:solidFill>
              </a:rPr>
              <a:t>στερεά </a:t>
            </a:r>
            <a:r>
              <a:rPr lang="el-GR" sz="3400" b="1" u="sng" dirty="0" smtClean="0">
                <a:solidFill>
                  <a:schemeClr val="bg1"/>
                </a:solidFill>
              </a:rPr>
              <a:t>υ</a:t>
            </a:r>
            <a:r>
              <a:rPr lang="el-GR" sz="3400" b="1" u="sng" dirty="0" smtClean="0">
                <a:solidFill>
                  <a:schemeClr val="bg1"/>
                </a:solidFill>
              </a:rPr>
              <a:t>λικά </a:t>
            </a:r>
            <a:r>
              <a:rPr lang="el-GR" sz="3400" b="1" u="sng" dirty="0" smtClean="0">
                <a:solidFill>
                  <a:schemeClr val="bg1"/>
                </a:solidFill>
              </a:rPr>
              <a:t>με αραιώσεις</a:t>
            </a:r>
            <a:r>
              <a:rPr lang="el-GR" sz="3400" dirty="0" smtClean="0">
                <a:solidFill>
                  <a:schemeClr val="bg1"/>
                </a:solidFill>
              </a:rPr>
              <a:t>. Τοποθετούμε 1 </a:t>
            </a:r>
            <a:r>
              <a:rPr lang="en-US" sz="3400" dirty="0" smtClean="0">
                <a:solidFill>
                  <a:schemeClr val="bg1"/>
                </a:solidFill>
              </a:rPr>
              <a:t>ml</a:t>
            </a:r>
            <a:r>
              <a:rPr lang="el-GR" sz="3400" dirty="0" smtClean="0">
                <a:solidFill>
                  <a:schemeClr val="bg1"/>
                </a:solidFill>
              </a:rPr>
              <a:t> νερό </a:t>
            </a:r>
            <a:r>
              <a:rPr lang="el-GR" sz="3400" dirty="0" err="1" smtClean="0">
                <a:solidFill>
                  <a:schemeClr val="bg1"/>
                </a:solidFill>
              </a:rPr>
              <a:t>αναραίωτο</a:t>
            </a:r>
            <a:r>
              <a:rPr lang="el-GR" sz="3400" dirty="0" smtClean="0">
                <a:solidFill>
                  <a:schemeClr val="bg1"/>
                </a:solidFill>
              </a:rPr>
              <a:t> και αραιωμένο σε διάφορες αραιώσεις σε στερεά θρεπτικά υλικά και πολλαπλασιάζουμε τον αριθμό αποικιών που θα αναπτυχθεί επί την ανάλογη αραίωση.</a:t>
            </a:r>
          </a:p>
          <a:p>
            <a:pPr lvl="0"/>
            <a:r>
              <a:rPr lang="el-GR" sz="3400" dirty="0" smtClean="0">
                <a:solidFill>
                  <a:schemeClr val="bg1"/>
                </a:solidFill>
              </a:rPr>
              <a:t>Χρησιμοποιείται επίσης η </a:t>
            </a:r>
            <a:r>
              <a:rPr lang="el-GR" sz="3400" b="1" u="sng" dirty="0" err="1" smtClean="0">
                <a:solidFill>
                  <a:schemeClr val="bg1"/>
                </a:solidFill>
              </a:rPr>
              <a:t>ημιποσοτική</a:t>
            </a:r>
            <a:r>
              <a:rPr lang="el-GR" sz="3400" b="1" u="sng" dirty="0" smtClean="0">
                <a:solidFill>
                  <a:schemeClr val="bg1"/>
                </a:solidFill>
              </a:rPr>
              <a:t> μέτρηση σε σωληνάρια με θρεπτικό ζωμό</a:t>
            </a:r>
            <a:r>
              <a:rPr lang="el-GR" sz="3400" dirty="0" smtClean="0">
                <a:solidFill>
                  <a:schemeClr val="bg1"/>
                </a:solidFill>
              </a:rPr>
              <a:t>, ειδικό για την ανάπτυξη κολοβακτηριδίων που σχηματίζουν οξύ (αλλαγή χρώματος δείκτη) και αέριο (</a:t>
            </a:r>
            <a:r>
              <a:rPr lang="el-GR" sz="3400" dirty="0" err="1" smtClean="0">
                <a:solidFill>
                  <a:schemeClr val="bg1"/>
                </a:solidFill>
              </a:rPr>
              <a:t>φυσσαλίδες</a:t>
            </a:r>
            <a:r>
              <a:rPr lang="el-GR" sz="3400" dirty="0" smtClean="0">
                <a:solidFill>
                  <a:schemeClr val="bg1"/>
                </a:solidFill>
              </a:rPr>
              <a:t>).</a:t>
            </a:r>
          </a:p>
          <a:p>
            <a:pPr lvl="0"/>
            <a:r>
              <a:rPr lang="el-GR" sz="3400" dirty="0" smtClean="0">
                <a:solidFill>
                  <a:schemeClr val="bg1"/>
                </a:solidFill>
              </a:rPr>
              <a:t>Μπορεί να </a:t>
            </a:r>
            <a:r>
              <a:rPr lang="el-GR" sz="3400" b="1" u="sng" dirty="0" smtClean="0">
                <a:solidFill>
                  <a:schemeClr val="bg1"/>
                </a:solidFill>
              </a:rPr>
              <a:t>διηθηθεί επίσης γνωστή ποσότητα νερού μέσω φίλτρου</a:t>
            </a:r>
            <a:r>
              <a:rPr lang="el-GR" sz="3400" dirty="0" smtClean="0">
                <a:solidFill>
                  <a:schemeClr val="bg1"/>
                </a:solidFill>
              </a:rPr>
              <a:t> που κατακρατάει τα μικρόβια, και καλλιεργώντας το φίλτρο βρίσκουμε την περιεκτικότητα του νερού σε βακτήρια.</a:t>
            </a:r>
          </a:p>
          <a:p>
            <a:pPr>
              <a:buNone/>
            </a:pPr>
            <a:r>
              <a:rPr lang="el-GR" sz="3400" dirty="0" smtClean="0"/>
              <a:t> </a:t>
            </a:r>
            <a:r>
              <a:rPr lang="el-GR" sz="3400" dirty="0" smtClean="0">
                <a:solidFill>
                  <a:srgbClr val="FF0066"/>
                </a:solidFill>
              </a:rPr>
              <a:t> </a:t>
            </a:r>
            <a:r>
              <a:rPr lang="el-GR" sz="3400" u="sng" dirty="0" smtClean="0">
                <a:solidFill>
                  <a:srgbClr val="FF0066"/>
                </a:solidFill>
              </a:rPr>
              <a:t>Β. Ποιοτική ανάλυση</a:t>
            </a:r>
          </a:p>
          <a:p>
            <a:r>
              <a:rPr lang="el-GR" sz="3400" b="1" dirty="0" err="1" smtClean="0"/>
              <a:t>Ταυτοποιούμε</a:t>
            </a:r>
            <a:r>
              <a:rPr lang="el-GR" sz="3400" dirty="0" smtClean="0"/>
              <a:t> τα μικρόβια που θα βρούμε με μικροβιολογικές τεχνικές.</a:t>
            </a:r>
          </a:p>
          <a:p>
            <a:pPr>
              <a:buNone/>
            </a:pPr>
            <a:endParaRPr lang="el-GR" dirty="0" smtClean="0"/>
          </a:p>
          <a:p>
            <a:pPr>
              <a:buNone/>
            </a:pPr>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style>
          <a:lnRef idx="1">
            <a:schemeClr val="accent3"/>
          </a:lnRef>
          <a:fillRef idx="2">
            <a:schemeClr val="accent3"/>
          </a:fillRef>
          <a:effectRef idx="1">
            <a:schemeClr val="accent3"/>
          </a:effectRef>
          <a:fontRef idx="minor">
            <a:schemeClr val="dk1"/>
          </a:fontRef>
        </p:style>
        <p:txBody>
          <a:bodyPr>
            <a:normAutofit/>
          </a:bodyPr>
          <a:lstStyle/>
          <a:p>
            <a:r>
              <a:rPr lang="el-GR" sz="2400" b="1" u="sng" dirty="0" smtClean="0">
                <a:solidFill>
                  <a:schemeClr val="bg1"/>
                </a:solidFill>
              </a:rPr>
              <a:t>ΚΑΤΑΛΛΗΛΟΤΗΤΑ ΠΟΣΙΜΟΥ ΝΕΡΟΥ</a:t>
            </a:r>
            <a:r>
              <a:rPr lang="el-GR" sz="2400" dirty="0" smtClean="0">
                <a:solidFill>
                  <a:schemeClr val="bg1"/>
                </a:solidFill>
              </a:rPr>
              <a:t/>
            </a:r>
            <a:br>
              <a:rPr lang="el-GR" sz="2400" dirty="0" smtClean="0">
                <a:solidFill>
                  <a:schemeClr val="bg1"/>
                </a:solidFill>
              </a:rPr>
            </a:br>
            <a:endParaRPr lang="el-GR" sz="2400" dirty="0">
              <a:solidFill>
                <a:schemeClr val="bg1"/>
              </a:solidFill>
            </a:endParaRPr>
          </a:p>
        </p:txBody>
      </p:sp>
      <p:sp>
        <p:nvSpPr>
          <p:cNvPr id="3" name="2 - Θέση περιεχομένου"/>
          <p:cNvSpPr>
            <a:spLocks noGrp="1"/>
          </p:cNvSpPr>
          <p:nvPr>
            <p:ph idx="1"/>
          </p:nvPr>
        </p:nvSpPr>
        <p:spPr>
          <a:xfrm>
            <a:off x="0" y="476672"/>
            <a:ext cx="9144000" cy="6381328"/>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el-GR" sz="3400" b="1" dirty="0" smtClean="0"/>
              <a:t>Το πόσιμο νερό πρέπει να περιέχει λιγότερα από &lt; 100/</a:t>
            </a:r>
            <a:r>
              <a:rPr lang="en-US" sz="3400" b="1" dirty="0" smtClean="0"/>
              <a:t>ml</a:t>
            </a:r>
            <a:r>
              <a:rPr lang="el-GR" sz="3400" b="1" dirty="0" smtClean="0"/>
              <a:t> βακτήρια και δεν πρέπει αυτά να είναι </a:t>
            </a:r>
            <a:r>
              <a:rPr lang="el-GR" sz="3400" b="1" dirty="0" err="1" smtClean="0"/>
              <a:t>εντεροβακτηριοειδή</a:t>
            </a:r>
            <a:r>
              <a:rPr lang="el-GR" sz="3400" b="1" dirty="0" smtClean="0"/>
              <a:t>, γιατί πιθανόν έχει γίνει πρόσμιξη αποχετευτικών λυμάτων.</a:t>
            </a:r>
            <a:endParaRPr lang="el-GR" sz="3400" dirty="0" smtClean="0"/>
          </a:p>
          <a:p>
            <a:pPr>
              <a:buNone/>
            </a:pPr>
            <a:r>
              <a:rPr lang="el-GR" sz="3400" dirty="0" smtClean="0"/>
              <a:t> Φυσιολογικά το νερό περιέχει λίγους μικροοργανισμούς, μη παθογόνους για τον άνθρωπο. </a:t>
            </a:r>
          </a:p>
          <a:p>
            <a:r>
              <a:rPr lang="el-GR" sz="3400" b="1" dirty="0" smtClean="0"/>
              <a:t>Τα παθογόνα, φτάνουν στο νερό από το </a:t>
            </a:r>
            <a:r>
              <a:rPr lang="el-GR" sz="3400" b="1" dirty="0" err="1" smtClean="0"/>
              <a:t>έδαφoς</a:t>
            </a:r>
            <a:r>
              <a:rPr lang="el-GR" sz="3400" b="1" dirty="0" smtClean="0"/>
              <a:t> από οργανισμούς που ελευθερώνονται από ζωικά η ανθρώπινα περιττώματα η από τα σώματα ανθρώπων η ζώων που </a:t>
            </a:r>
            <a:r>
              <a:rPr lang="el-GR" sz="3400" b="1" dirty="0" err="1" smtClean="0"/>
              <a:t>έχoυν</a:t>
            </a:r>
            <a:r>
              <a:rPr lang="el-GR" sz="3400" b="1" dirty="0" smtClean="0"/>
              <a:t> πεθάνει από λοιμώδη νόσο. </a:t>
            </a:r>
            <a:endParaRPr lang="el-GR" sz="3400" dirty="0" smtClean="0"/>
          </a:p>
          <a:p>
            <a:r>
              <a:rPr lang="el-GR" sz="3400" dirty="0" smtClean="0"/>
              <a:t>  Από την τελευταία ομάδα, μόνο οι </a:t>
            </a:r>
            <a:r>
              <a:rPr lang="el-GR" sz="3400" b="1" dirty="0" smtClean="0"/>
              <a:t>σπόροι του </a:t>
            </a:r>
            <a:r>
              <a:rPr lang="el-GR" sz="3400" b="1" dirty="0" err="1" smtClean="0"/>
              <a:t>βάκιλλου</a:t>
            </a:r>
            <a:r>
              <a:rPr lang="el-GR" sz="3400" b="1" dirty="0" smtClean="0"/>
              <a:t> του άνθρακα</a:t>
            </a:r>
            <a:r>
              <a:rPr lang="el-GR" sz="3400" dirty="0" smtClean="0"/>
              <a:t> μπορούν να επιζήσουν. Τα υπόλοιπα μικρόβια, επιζούν στο νερό για μικρό χρονικό διάστημα, εκτός αν αυτό περιέχει </a:t>
            </a:r>
            <a:r>
              <a:rPr lang="el-GR" sz="3400" b="1" dirty="0" smtClean="0"/>
              <a:t>οργανικές ύλες από απόβλητα</a:t>
            </a:r>
            <a:r>
              <a:rPr lang="el-GR" sz="3400" dirty="0" smtClean="0"/>
              <a:t> (οικιακά ή βιομηχανικά), όπως συμβαίνει στις αστικές περιοχές. Μερικοί ποταμοί και λιμάνια είναι σήμερα τόσο μολυσμένα από οργανικές θρεπτικές ουσίες πού προέρχονται από τα απόβλητα, ώστε τα κολοβακτηρίδια μπορούν όχι μόνο να επιζήσουν αλλά και να πολλαπλασιάζονται βραδέως. </a:t>
            </a:r>
          </a:p>
          <a:p>
            <a:r>
              <a:rPr lang="el-GR" sz="3400" dirty="0" smtClean="0"/>
              <a:t>Η μετάδοση των νόσων γίνεται με </a:t>
            </a:r>
            <a:r>
              <a:rPr lang="el-GR" sz="3400" u="sng" dirty="0" smtClean="0"/>
              <a:t>πόση νερού, κατανάλωση τροφών </a:t>
            </a:r>
            <a:r>
              <a:rPr lang="el-GR" sz="3400" dirty="0" smtClean="0"/>
              <a:t>που πλύθηκαν με μολυσμένο νερό ή με την κολύμβηση.</a:t>
            </a:r>
          </a:p>
          <a:p>
            <a:pPr>
              <a:buNone/>
            </a:pPr>
            <a:endParaRPr lang="el-GR" sz="3400" dirty="0" smtClean="0"/>
          </a:p>
          <a:p>
            <a:endParaRPr lang="el-GR" dirty="0" smtClean="0"/>
          </a:p>
          <a:p>
            <a:pPr>
              <a:buNone/>
            </a:pPr>
            <a:endParaRPr lang="el-G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26876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3100" b="1" u="sng" dirty="0" smtClean="0"/>
              <a:t/>
            </a:r>
            <a:br>
              <a:rPr lang="el-GR" sz="3100" b="1" u="sng" dirty="0" smtClean="0"/>
            </a:br>
            <a:r>
              <a:rPr lang="el-GR" sz="3100" b="1" u="sng" dirty="0" smtClean="0"/>
              <a:t>Τα κύρια παθογόνα που προκαλούν ανθρώπινη νόσο μέσω του νερού είναι</a:t>
            </a:r>
            <a:r>
              <a:rPr lang="el-GR" dirty="0" smtClean="0"/>
              <a:t/>
            </a:r>
            <a:br>
              <a:rPr lang="el-GR" dirty="0" smtClean="0"/>
            </a:br>
            <a:endParaRPr lang="el-GR" dirty="0"/>
          </a:p>
        </p:txBody>
      </p:sp>
      <p:sp>
        <p:nvSpPr>
          <p:cNvPr id="3" name="2 - Θέση περιεχομένου"/>
          <p:cNvSpPr>
            <a:spLocks noGrp="1"/>
          </p:cNvSpPr>
          <p:nvPr>
            <p:ph idx="1"/>
          </p:nvPr>
        </p:nvSpPr>
        <p:spPr>
          <a:xfrm>
            <a:off x="0" y="1196752"/>
            <a:ext cx="9144000" cy="5661248"/>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en-US" b="1" u="sng" dirty="0" smtClean="0">
                <a:solidFill>
                  <a:schemeClr val="bg1"/>
                </a:solidFill>
              </a:rPr>
              <a:t>Salmonella</a:t>
            </a:r>
            <a:r>
              <a:rPr lang="el-GR" dirty="0" smtClean="0">
                <a:solidFill>
                  <a:schemeClr val="bg1"/>
                </a:solidFill>
              </a:rPr>
              <a:t>, </a:t>
            </a:r>
            <a:r>
              <a:rPr lang="en-US" b="1" u="sng" dirty="0" err="1" smtClean="0">
                <a:solidFill>
                  <a:schemeClr val="bg1"/>
                </a:solidFill>
              </a:rPr>
              <a:t>Shigella</a:t>
            </a:r>
            <a:r>
              <a:rPr lang="el-GR" dirty="0" smtClean="0">
                <a:solidFill>
                  <a:schemeClr val="bg1"/>
                </a:solidFill>
              </a:rPr>
              <a:t>, δονάκιο </a:t>
            </a:r>
            <a:r>
              <a:rPr lang="el-GR" b="1" u="sng" dirty="0" smtClean="0">
                <a:solidFill>
                  <a:schemeClr val="bg1"/>
                </a:solidFill>
              </a:rPr>
              <a:t>χολέρας</a:t>
            </a:r>
            <a:r>
              <a:rPr lang="el-GR" dirty="0" smtClean="0">
                <a:solidFill>
                  <a:schemeClr val="bg1"/>
                </a:solidFill>
              </a:rPr>
              <a:t>, </a:t>
            </a:r>
            <a:r>
              <a:rPr lang="en-US" b="1" dirty="0" err="1" smtClean="0">
                <a:solidFill>
                  <a:schemeClr val="bg1"/>
                </a:solidFill>
              </a:rPr>
              <a:t>Leptospira</a:t>
            </a:r>
            <a:r>
              <a:rPr lang="el-GR" dirty="0" smtClean="0">
                <a:solidFill>
                  <a:schemeClr val="bg1"/>
                </a:solidFill>
              </a:rPr>
              <a:t>, ιός </a:t>
            </a:r>
            <a:r>
              <a:rPr lang="el-GR" b="1" u="sng" dirty="0" smtClean="0">
                <a:solidFill>
                  <a:schemeClr val="bg1"/>
                </a:solidFill>
              </a:rPr>
              <a:t>ηπατίτιδας Α</a:t>
            </a:r>
            <a:r>
              <a:rPr lang="el-GR" dirty="0" smtClean="0">
                <a:solidFill>
                  <a:schemeClr val="bg1"/>
                </a:solidFill>
              </a:rPr>
              <a:t> και </a:t>
            </a:r>
            <a:r>
              <a:rPr lang="el-GR" b="1" dirty="0" err="1" smtClean="0">
                <a:solidFill>
                  <a:schemeClr val="bg1"/>
                </a:solidFill>
              </a:rPr>
              <a:t>πολυομυελίτιδας</a:t>
            </a:r>
            <a:r>
              <a:rPr lang="el-GR" dirty="0" smtClean="0">
                <a:solidFill>
                  <a:schemeClr val="bg1"/>
                </a:solidFill>
              </a:rPr>
              <a:t>, </a:t>
            </a:r>
            <a:r>
              <a:rPr lang="el-GR" b="1" u="sng" dirty="0" smtClean="0">
                <a:solidFill>
                  <a:schemeClr val="bg1"/>
                </a:solidFill>
              </a:rPr>
              <a:t>αμοιβάδες</a:t>
            </a:r>
            <a:r>
              <a:rPr lang="el-GR" dirty="0" smtClean="0">
                <a:solidFill>
                  <a:schemeClr val="bg1"/>
                </a:solidFill>
              </a:rPr>
              <a:t> κ.α.</a:t>
            </a:r>
          </a:p>
          <a:p>
            <a:r>
              <a:rPr lang="el-GR" dirty="0" smtClean="0">
                <a:solidFill>
                  <a:schemeClr val="bg1"/>
                </a:solidFill>
              </a:rPr>
              <a:t> </a:t>
            </a:r>
            <a:r>
              <a:rPr lang="el-GR" u="sng" dirty="0" smtClean="0">
                <a:solidFill>
                  <a:schemeClr val="bg1"/>
                </a:solidFill>
              </a:rPr>
              <a:t>Έλεγχος των βακτηρίων στο νερό</a:t>
            </a:r>
            <a:r>
              <a:rPr lang="el-GR" dirty="0" smtClean="0">
                <a:solidFill>
                  <a:schemeClr val="bg1"/>
                </a:solidFill>
              </a:rPr>
              <a:t>: Τα βακτήρια ελέγχονται στο νερό μόνο σε συνδυασμό με υγειονομικά μέτρα. Τρία προβλήματα αντιμετωπίζονται: </a:t>
            </a:r>
          </a:p>
          <a:p>
            <a:pPr lvl="0"/>
            <a:r>
              <a:rPr lang="el-GR" dirty="0" smtClean="0">
                <a:solidFill>
                  <a:schemeClr val="bg1"/>
                </a:solidFill>
              </a:rPr>
              <a:t>η </a:t>
            </a:r>
            <a:r>
              <a:rPr lang="el-GR" u="sng" dirty="0" smtClean="0">
                <a:solidFill>
                  <a:schemeClr val="bg1"/>
                </a:solidFill>
              </a:rPr>
              <a:t>εξυγίανση τού πόσιμου νερού </a:t>
            </a:r>
            <a:r>
              <a:rPr lang="el-GR" dirty="0" smtClean="0">
                <a:solidFill>
                  <a:schemeClr val="bg1"/>
                </a:solidFill>
              </a:rPr>
              <a:t>με </a:t>
            </a:r>
            <a:r>
              <a:rPr lang="el-GR" u="sng" dirty="0" smtClean="0">
                <a:solidFill>
                  <a:schemeClr val="bg1"/>
                </a:solidFill>
              </a:rPr>
              <a:t>διήθηση </a:t>
            </a:r>
            <a:r>
              <a:rPr lang="el-GR" dirty="0" smtClean="0">
                <a:solidFill>
                  <a:schemeClr val="bg1"/>
                </a:solidFill>
              </a:rPr>
              <a:t>από στρώματα άμμου που κατακρατάει μικρόβια και στη συνέχεια </a:t>
            </a:r>
            <a:r>
              <a:rPr lang="el-GR" u="sng" dirty="0" smtClean="0">
                <a:solidFill>
                  <a:schemeClr val="bg1"/>
                </a:solidFill>
              </a:rPr>
              <a:t>χλωρίωση</a:t>
            </a:r>
          </a:p>
          <a:p>
            <a:pPr lvl="0"/>
            <a:r>
              <a:rPr lang="el-GR" dirty="0" smtClean="0">
                <a:solidFill>
                  <a:schemeClr val="bg1"/>
                </a:solidFill>
              </a:rPr>
              <a:t>Η εξυγίανση των κολυμβητικών δεξαμενών με </a:t>
            </a:r>
            <a:r>
              <a:rPr lang="el-GR" u="sng" dirty="0" smtClean="0">
                <a:solidFill>
                  <a:schemeClr val="bg1"/>
                </a:solidFill>
              </a:rPr>
              <a:t>χλωρίωση</a:t>
            </a:r>
          </a:p>
          <a:p>
            <a:pPr lvl="0"/>
            <a:r>
              <a:rPr lang="el-GR" dirty="0" smtClean="0">
                <a:solidFill>
                  <a:schemeClr val="bg1"/>
                </a:solidFill>
              </a:rPr>
              <a:t>ο </a:t>
            </a:r>
            <a:r>
              <a:rPr lang="el-GR" u="sng" dirty="0" smtClean="0">
                <a:solidFill>
                  <a:schemeClr val="bg1"/>
                </a:solidFill>
              </a:rPr>
              <a:t>βιολογικός καθαρισμός των αποβλήτων</a:t>
            </a:r>
          </a:p>
          <a:p>
            <a:pPr>
              <a:buNone/>
            </a:pPr>
            <a:r>
              <a:rPr lang="el-GR" dirty="0" smtClean="0">
                <a:solidFill>
                  <a:schemeClr val="bg1"/>
                </a:solidFill>
              </a:rPr>
              <a:t> </a:t>
            </a:r>
          </a:p>
          <a:p>
            <a:pPr>
              <a:buNone/>
            </a:pPr>
            <a:endParaRPr lang="el-GR"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3200" b="1" i="1" cap="all" dirty="0" smtClean="0">
                <a:solidFill>
                  <a:schemeClr val="bg1"/>
                </a:solidFill>
                <a:effectLst>
                  <a:innerShdw blurRad="63500" dist="50800">
                    <a:prstClr val="black">
                      <a:alpha val="50000"/>
                    </a:prstClr>
                  </a:innerShdw>
                </a:effectLst>
              </a:rPr>
              <a:t>ΓΑΛΑ</a:t>
            </a:r>
            <a:br>
              <a:rPr lang="el-GR" sz="3200" b="1" i="1" cap="all" dirty="0" smtClean="0">
                <a:solidFill>
                  <a:schemeClr val="bg1"/>
                </a:solidFill>
                <a:effectLst>
                  <a:innerShdw blurRad="63500" dist="50800">
                    <a:prstClr val="black">
                      <a:alpha val="50000"/>
                    </a:prstClr>
                  </a:innerShdw>
                </a:effectLst>
              </a:rPr>
            </a:br>
            <a:endParaRPr lang="el-GR" sz="3200" dirty="0">
              <a:solidFill>
                <a:schemeClr val="bg1"/>
              </a:solidFill>
            </a:endParaRPr>
          </a:p>
        </p:txBody>
      </p:sp>
      <p:sp>
        <p:nvSpPr>
          <p:cNvPr id="3" name="2 - Θέση περιεχομένου"/>
          <p:cNvSpPr>
            <a:spLocks noGrp="1"/>
          </p:cNvSpPr>
          <p:nvPr>
            <p:ph idx="1"/>
          </p:nvPr>
        </p:nvSpPr>
        <p:spPr>
          <a:xfrm>
            <a:off x="0" y="404664"/>
            <a:ext cx="9144000" cy="6453336"/>
          </a:xfr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r>
              <a:rPr lang="el-GR" sz="9600" dirty="0" smtClean="0">
                <a:solidFill>
                  <a:schemeClr val="bg1"/>
                </a:solidFill>
              </a:rPr>
              <a:t>Η ποσοτική και ποιοτική ανάλυση μπορεί να γίνει με μεθόδους ανάλογες με του νερού. Υπάρχουν και </a:t>
            </a:r>
            <a:r>
              <a:rPr lang="el-GR" sz="9600" u="sng" dirty="0" smtClean="0">
                <a:solidFill>
                  <a:schemeClr val="bg1"/>
                </a:solidFill>
              </a:rPr>
              <a:t>ταχείες δοκιμές </a:t>
            </a:r>
            <a:r>
              <a:rPr lang="el-GR" sz="9600" u="sng" dirty="0" err="1" smtClean="0">
                <a:solidFill>
                  <a:schemeClr val="bg1"/>
                </a:solidFill>
              </a:rPr>
              <a:t>βακτηριακής</a:t>
            </a:r>
            <a:r>
              <a:rPr lang="el-GR" sz="9600" u="sng" dirty="0" smtClean="0">
                <a:solidFill>
                  <a:schemeClr val="bg1"/>
                </a:solidFill>
              </a:rPr>
              <a:t> δράσης, </a:t>
            </a:r>
            <a:r>
              <a:rPr lang="el-GR" sz="9600" dirty="0" smtClean="0">
                <a:solidFill>
                  <a:schemeClr val="bg1"/>
                </a:solidFill>
              </a:rPr>
              <a:t>πχ. </a:t>
            </a:r>
            <a:r>
              <a:rPr lang="el-GR" sz="9600" u="sng" dirty="0" smtClean="0">
                <a:solidFill>
                  <a:srgbClr val="FF0066"/>
                </a:solidFill>
              </a:rPr>
              <a:t>Η δοκιμή </a:t>
            </a:r>
            <a:r>
              <a:rPr lang="el-GR" sz="9600" u="sng" dirty="0" err="1" smtClean="0">
                <a:solidFill>
                  <a:srgbClr val="FF0066"/>
                </a:solidFill>
              </a:rPr>
              <a:t>ρεδουκτάσης</a:t>
            </a:r>
            <a:r>
              <a:rPr lang="el-GR" sz="9600" u="sng" dirty="0" smtClean="0">
                <a:solidFill>
                  <a:srgbClr val="FF0066"/>
                </a:solidFill>
              </a:rPr>
              <a:t>: </a:t>
            </a:r>
            <a:r>
              <a:rPr lang="el-GR" sz="9600" dirty="0" smtClean="0">
                <a:solidFill>
                  <a:schemeClr val="bg1"/>
                </a:solidFill>
              </a:rPr>
              <a:t>μια χρωστική προστίθεται στο γάλα. Αν αποχρωματισθεί σε λιγότερο από 6 ώρες, υπάρχει μεγάλος αριθμός μικροβίων και το γάλα είναι ακατάλληλο.</a:t>
            </a:r>
          </a:p>
          <a:p>
            <a:pPr>
              <a:buNone/>
            </a:pPr>
            <a:r>
              <a:rPr lang="el-GR" sz="9600" dirty="0" smtClean="0">
                <a:solidFill>
                  <a:schemeClr val="bg1"/>
                </a:solidFill>
              </a:rPr>
              <a:t> </a:t>
            </a:r>
            <a:r>
              <a:rPr lang="el-GR" sz="9600" b="1" u="sng" dirty="0" smtClean="0">
                <a:solidFill>
                  <a:schemeClr val="bg1"/>
                </a:solidFill>
              </a:rPr>
              <a:t>ΚΑΤΑΛΛΗΛΟΤΗΤΑ ΓΑΛΑΚΤΟΣ</a:t>
            </a:r>
            <a:endParaRPr lang="el-GR" sz="9600" dirty="0" smtClean="0">
              <a:solidFill>
                <a:schemeClr val="bg1"/>
              </a:solidFill>
            </a:endParaRPr>
          </a:p>
          <a:p>
            <a:r>
              <a:rPr lang="el-GR" sz="9600" b="1" dirty="0" smtClean="0">
                <a:solidFill>
                  <a:schemeClr val="bg1"/>
                </a:solidFill>
              </a:rPr>
              <a:t>Το γάλα πρέπει να περιέχει λιγότερα από &lt; 10.000/</a:t>
            </a:r>
            <a:r>
              <a:rPr lang="en-US" sz="9600" b="1" dirty="0" smtClean="0">
                <a:solidFill>
                  <a:schemeClr val="bg1"/>
                </a:solidFill>
              </a:rPr>
              <a:t>ml</a:t>
            </a:r>
            <a:r>
              <a:rPr lang="el-GR" sz="9600" b="1" dirty="0" smtClean="0">
                <a:solidFill>
                  <a:schemeClr val="bg1"/>
                </a:solidFill>
              </a:rPr>
              <a:t> ΜΗ ΠΑΘΟΓΟΝΑ βακτήρια.</a:t>
            </a:r>
            <a:endParaRPr lang="el-GR" sz="9600" dirty="0" smtClean="0">
              <a:solidFill>
                <a:schemeClr val="bg1"/>
              </a:solidFill>
            </a:endParaRPr>
          </a:p>
          <a:p>
            <a:r>
              <a:rPr lang="el-GR" sz="9600" b="1" dirty="0" smtClean="0">
                <a:solidFill>
                  <a:schemeClr val="bg1"/>
                </a:solidFill>
              </a:rPr>
              <a:t>Ορισμένες φορές (πχ. σε πρόωρα νεογνά, πρέπει να είναι στείρο </a:t>
            </a:r>
            <a:r>
              <a:rPr lang="el-GR" sz="9600" b="1" dirty="0" smtClean="0">
                <a:solidFill>
                  <a:schemeClr val="bg1"/>
                </a:solidFill>
              </a:rPr>
              <a:t>μικροβίων</a:t>
            </a:r>
            <a:r>
              <a:rPr lang="el-GR" sz="9600" dirty="0" smtClean="0">
                <a:solidFill>
                  <a:schemeClr val="bg1"/>
                </a:solidFill>
              </a:rPr>
              <a:t>).</a:t>
            </a:r>
            <a:endParaRPr lang="el-GR" sz="9600" dirty="0" smtClean="0">
              <a:solidFill>
                <a:schemeClr val="bg1"/>
              </a:solidFill>
            </a:endParaRPr>
          </a:p>
          <a:p>
            <a:r>
              <a:rPr lang="el-GR" sz="9600" dirty="0" smtClean="0">
                <a:solidFill>
                  <a:schemeClr val="bg1"/>
                </a:solidFill>
              </a:rPr>
              <a:t> Το γάλα αποτελεί καλό υπόστρωμα ανάπτυξης βακτηρίων, γιατί περιέχει υδατάνθρακες, λίπη και πρωτεΐνες και το </a:t>
            </a:r>
            <a:r>
              <a:rPr lang="en-US" sz="9600" dirty="0" smtClean="0">
                <a:solidFill>
                  <a:schemeClr val="bg1"/>
                </a:solidFill>
              </a:rPr>
              <a:t>pH</a:t>
            </a:r>
            <a:r>
              <a:rPr lang="el-GR" sz="9600" dirty="0" smtClean="0">
                <a:solidFill>
                  <a:schemeClr val="bg1"/>
                </a:solidFill>
              </a:rPr>
              <a:t> είναι περίπου ουδέτερο. Συνήθως αναπτύσσονται </a:t>
            </a:r>
            <a:r>
              <a:rPr lang="en-US" sz="9600" dirty="0" smtClean="0">
                <a:solidFill>
                  <a:schemeClr val="bg1"/>
                </a:solidFill>
              </a:rPr>
              <a:t>o S</a:t>
            </a:r>
            <a:r>
              <a:rPr lang="el-GR" sz="9600" dirty="0" smtClean="0">
                <a:solidFill>
                  <a:schemeClr val="bg1"/>
                </a:solidFill>
              </a:rPr>
              <a:t>.</a:t>
            </a:r>
            <a:r>
              <a:rPr lang="en-US" sz="9600" dirty="0" err="1" smtClean="0">
                <a:solidFill>
                  <a:schemeClr val="bg1"/>
                </a:solidFill>
              </a:rPr>
              <a:t>lactis</a:t>
            </a:r>
            <a:r>
              <a:rPr lang="el-GR" sz="9600" dirty="0" smtClean="0">
                <a:solidFill>
                  <a:schemeClr val="bg1"/>
                </a:solidFill>
              </a:rPr>
              <a:t>, </a:t>
            </a:r>
            <a:r>
              <a:rPr lang="en-US" sz="9600" dirty="0" smtClean="0">
                <a:solidFill>
                  <a:schemeClr val="bg1"/>
                </a:solidFill>
              </a:rPr>
              <a:t>Lactobacilli</a:t>
            </a:r>
            <a:r>
              <a:rPr lang="el-GR" sz="9600" dirty="0" smtClean="0">
                <a:solidFill>
                  <a:schemeClr val="bg1"/>
                </a:solidFill>
              </a:rPr>
              <a:t>, αλλά και </a:t>
            </a:r>
            <a:r>
              <a:rPr lang="el-GR" sz="9600" dirty="0" err="1" smtClean="0">
                <a:solidFill>
                  <a:schemeClr val="bg1"/>
                </a:solidFill>
              </a:rPr>
              <a:t>εντεροπαθογόνα</a:t>
            </a:r>
            <a:r>
              <a:rPr lang="el-GR" sz="9600" dirty="0" smtClean="0">
                <a:solidFill>
                  <a:schemeClr val="bg1"/>
                </a:solidFill>
              </a:rPr>
              <a:t> </a:t>
            </a:r>
            <a:r>
              <a:rPr lang="en-US" sz="9600" dirty="0" smtClean="0">
                <a:solidFill>
                  <a:schemeClr val="bg1"/>
                </a:solidFill>
              </a:rPr>
              <a:t>E</a:t>
            </a:r>
            <a:r>
              <a:rPr lang="el-GR" sz="9600" dirty="0" smtClean="0">
                <a:solidFill>
                  <a:schemeClr val="bg1"/>
                </a:solidFill>
              </a:rPr>
              <a:t>.</a:t>
            </a:r>
            <a:r>
              <a:rPr lang="en-US" sz="9600" dirty="0" smtClean="0">
                <a:solidFill>
                  <a:schemeClr val="bg1"/>
                </a:solidFill>
              </a:rPr>
              <a:t>coli</a:t>
            </a:r>
            <a:r>
              <a:rPr lang="el-GR" sz="9600" dirty="0" smtClean="0">
                <a:solidFill>
                  <a:schemeClr val="bg1"/>
                </a:solidFill>
              </a:rPr>
              <a:t>, </a:t>
            </a:r>
            <a:r>
              <a:rPr lang="en-US" sz="9600" dirty="0" err="1" smtClean="0">
                <a:solidFill>
                  <a:schemeClr val="bg1"/>
                </a:solidFill>
              </a:rPr>
              <a:t>Enterococcus</a:t>
            </a:r>
            <a:r>
              <a:rPr lang="el-GR" sz="9600" dirty="0" smtClean="0">
                <a:solidFill>
                  <a:schemeClr val="bg1"/>
                </a:solidFill>
              </a:rPr>
              <a:t>, </a:t>
            </a:r>
            <a:r>
              <a:rPr lang="en-US" sz="9600" dirty="0" smtClean="0">
                <a:solidFill>
                  <a:schemeClr val="bg1"/>
                </a:solidFill>
              </a:rPr>
              <a:t>Pseudomonas</a:t>
            </a:r>
            <a:r>
              <a:rPr lang="el-GR" sz="9600" dirty="0" smtClean="0">
                <a:solidFill>
                  <a:schemeClr val="bg1"/>
                </a:solidFill>
              </a:rPr>
              <a:t>, αναερόβια, μύκητες κ.α.</a:t>
            </a:r>
          </a:p>
          <a:p>
            <a:r>
              <a:rPr lang="el-GR" sz="9600" b="1" dirty="0" smtClean="0">
                <a:solidFill>
                  <a:schemeClr val="bg1"/>
                </a:solidFill>
              </a:rPr>
              <a:t>Το γάλα με την επίδραση των βακτηρίων υφίσταται μεταβολές, όπως ξίνισμα, δυσάρεστη οσμή και γεύση, σχηματισμό </a:t>
            </a:r>
            <a:r>
              <a:rPr lang="el-GR" sz="9600" b="1" dirty="0" err="1" smtClean="0">
                <a:solidFill>
                  <a:schemeClr val="bg1"/>
                </a:solidFill>
              </a:rPr>
              <a:t>φυσσαλίδων</a:t>
            </a:r>
            <a:r>
              <a:rPr lang="el-GR" sz="9600" b="1" dirty="0" smtClean="0">
                <a:solidFill>
                  <a:schemeClr val="bg1"/>
                </a:solidFill>
              </a:rPr>
              <a:t> από ζυμώσεις, πήξη, χρωματισμό από χρωστικές βακτηριδίων κ.α.</a:t>
            </a:r>
          </a:p>
          <a:p>
            <a:pPr>
              <a:buNone/>
            </a:pPr>
            <a:r>
              <a:rPr lang="el-GR" sz="9600" dirty="0" smtClean="0"/>
              <a:t> </a:t>
            </a:r>
          </a:p>
          <a:p>
            <a:pPr>
              <a:buNone/>
            </a:pPr>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1"/>
            <a:ext cx="9144000" cy="67068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908050" algn="l"/>
              </a:tabLst>
            </a:pPr>
            <a:r>
              <a:rPr kumimoji="0" lang="el-GR" sz="2400" b="1"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Νόσοι μεταδιδόμενες </a:t>
            </a:r>
            <a:r>
              <a:rPr kumimoji="0" lang="el-GR" sz="2400" b="1" i="0"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μέ</a:t>
            </a:r>
            <a:r>
              <a:rPr kumimoji="0" lang="el-GR" sz="2400" b="1"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l-GR" sz="2400" b="1" i="0" u="sng" strike="noStrike" cap="none" normalizeH="0" baseline="0" dirty="0" err="1" smtClean="0">
                <a:ln>
                  <a:noFill/>
                </a:ln>
                <a:solidFill>
                  <a:schemeClr val="bg1"/>
                </a:solidFill>
                <a:effectLst/>
                <a:latin typeface="Arial" pitchFamily="34" charset="0"/>
                <a:ea typeface="Times New Roman" pitchFamily="18" charset="0"/>
                <a:cs typeface="Arial" pitchFamily="34" charset="0"/>
              </a:rPr>
              <a:t>τό</a:t>
            </a:r>
            <a:r>
              <a:rPr kumimoji="0" lang="el-GR" sz="2400" b="1"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 γάλα: </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908050" algn="l"/>
              </a:tabLst>
            </a:pPr>
            <a:r>
              <a:rPr kumimoji="0" lang="el-GR" sz="20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Μικρόβια </a:t>
            </a:r>
            <a:r>
              <a:rPr kumimoji="0" lang="el-GR" sz="200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όπως αυτά που μολύνουν το νερό μπορεί να μολύνουν το γάλα κυρίως κατά τη διακίνησή του</a:t>
            </a:r>
            <a:r>
              <a:rPr kumimoji="0" lang="el-GR" sz="20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αλλά με το γάλα επίσης μπορούν να μεταδοθούν σοβαρές νόσοι, όπως: </a:t>
            </a:r>
            <a:endParaRPr kumimoji="0" lang="el-GR" sz="200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908050" algn="l"/>
              </a:tabLst>
            </a:pPr>
            <a:r>
              <a:rPr kumimoji="0" lang="el-GR"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φυματίωση, </a:t>
            </a:r>
            <a:endParaRPr kumimoji="0" lang="el-GR"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908050" algn="l"/>
              </a:tabLst>
            </a:pPr>
            <a:r>
              <a:rPr kumimoji="0" lang="el-GR"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μελιταίος πυρετός (</a:t>
            </a:r>
            <a:r>
              <a:rPr kumimoji="0" lang="el-GR"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βρουκέλλωση</a:t>
            </a:r>
            <a:r>
              <a:rPr kumimoji="0" lang="el-GR"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endParaRPr kumimoji="0" lang="el-GR"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908050" algn="l"/>
              </a:tabLst>
            </a:pPr>
            <a:r>
              <a:rPr kumimoji="0" lang="el-GR" sz="2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τροφική δηλητηρίαση από σταφυλόκοκκο κ.α.</a:t>
            </a:r>
            <a:endParaRPr kumimoji="0" lang="el-GR"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908050" algn="l"/>
              </a:tabLst>
            </a:pP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Έλεγχος των βακτηρίων στο γάλα: </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908050" algn="l"/>
              </a:tabLst>
            </a:pPr>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Μπορεί να γίνει </a:t>
            </a:r>
            <a:r>
              <a:rPr kumimoji="0" lang="el-GR" sz="2000" b="0" i="0" u="sng" strike="noStrike" cap="none" normalizeH="0" baseline="0" dirty="0" smtClean="0">
                <a:ln>
                  <a:noFill/>
                </a:ln>
                <a:solidFill>
                  <a:srgbClr val="FF0066"/>
                </a:solidFill>
                <a:effectLst/>
                <a:latin typeface="Arial" pitchFamily="34" charset="0"/>
                <a:ea typeface="Times New Roman" pitchFamily="18" charset="0"/>
                <a:cs typeface="Arial" pitchFamily="34" charset="0"/>
              </a:rPr>
              <a:t>βρασμός ή αποστείρωση</a:t>
            </a:r>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αλλά αλλοιώνονται και καταστρέφονται θρεπτικές ουσίες και το άρωμα του νωπού γάλακτος και χρησιμοποιούνται για την παραγωγή κονσερβοποιημένου γάλακτος. Για φρέσκο γάλα προτιμάται η </a:t>
            </a:r>
            <a:r>
              <a:rPr kumimoji="0" lang="el-GR" sz="2000" b="1"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παστερίωση</a:t>
            </a:r>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(62</a:t>
            </a:r>
            <a:r>
              <a:rPr kumimoji="0" lang="el-GR" sz="2000" b="0" i="0" u="none" strike="noStrike" cap="none" normalizeH="0" baseline="30000" dirty="0" smtClean="0">
                <a:ln>
                  <a:noFill/>
                </a:ln>
                <a:solidFill>
                  <a:schemeClr val="bg1"/>
                </a:solidFill>
                <a:effectLst/>
                <a:latin typeface="Arial" pitchFamily="34" charset="0"/>
                <a:ea typeface="Times New Roman" pitchFamily="18" charset="0"/>
                <a:cs typeface="Arial" pitchFamily="34" charset="0"/>
              </a:rPr>
              <a:t>ο</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a:t>
            </a:r>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επί 30’ ή 72</a:t>
            </a:r>
            <a:r>
              <a:rPr kumimoji="0" lang="el-GR" sz="2000" b="0" i="0" u="none" strike="noStrike" cap="none" normalizeH="0" baseline="30000" dirty="0" smtClean="0">
                <a:ln>
                  <a:noFill/>
                </a:ln>
                <a:solidFill>
                  <a:schemeClr val="bg1"/>
                </a:solidFill>
                <a:effectLst/>
                <a:latin typeface="Arial" pitchFamily="34" charset="0"/>
                <a:ea typeface="Times New Roman" pitchFamily="18" charset="0"/>
                <a:cs typeface="Arial" pitchFamily="34" charset="0"/>
              </a:rPr>
              <a:t>ο</a:t>
            </a:r>
            <a:r>
              <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a:t>
            </a:r>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επί 15’’ και γρήγορη ψύξη).</a:t>
            </a:r>
            <a:endParaRPr kumimoji="0" lang="el-GR"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908050" algn="l"/>
              </a:tabLst>
            </a:pPr>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Έλεγχος της παστερίωσης γίνεται με τον ποσοτικό προσδιορισμό του ενζύμου </a:t>
            </a:r>
            <a:r>
              <a:rPr kumimoji="0" lang="el-GR" sz="20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φωσφατάση</a:t>
            </a:r>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που καταστρέφεται με την παστερίωση. Ανεύρεσή του στο παστεριωμένο γάλα δείχνει μη σωστή παστερίωση ή νόθευση με νωπό γάλα.</a:t>
            </a:r>
          </a:p>
          <a:p>
            <a:pPr eaLnBrk="0" fontAlgn="base" hangingPunct="0">
              <a:spcBef>
                <a:spcPct val="0"/>
              </a:spcBef>
              <a:spcAft>
                <a:spcPct val="0"/>
              </a:spcAft>
              <a:tabLst>
                <a:tab pos="908050" algn="l"/>
              </a:tabLst>
            </a:pPr>
            <a:r>
              <a:rPr lang="el-GR" sz="2400" u="sng" dirty="0" smtClean="0"/>
              <a:t>Σημαντική είναι η υγειονομική κατά τακτικά χρονικά διαστήματα εξέταση των συμμετεχόντων στην αλυσίδα διακίνησης του γάλακτος όπως βέβαια και ο κτηνιατρικός έλεγχος των βοοειδών.</a:t>
            </a:r>
          </a:p>
          <a:p>
            <a:pPr marL="0" marR="0" lvl="0" indent="0" defTabSz="914400" rtl="0" eaLnBrk="0" fontAlgn="base" latinLnBrk="0" hangingPunct="0">
              <a:lnSpc>
                <a:spcPct val="100000"/>
              </a:lnSpc>
              <a:spcBef>
                <a:spcPct val="0"/>
              </a:spcBef>
              <a:spcAft>
                <a:spcPct val="0"/>
              </a:spcAft>
              <a:buClrTx/>
              <a:buSzTx/>
              <a:buFontTx/>
              <a:buNone/>
              <a:tabLst>
                <a:tab pos="908050" algn="l"/>
              </a:tabLst>
            </a:pPr>
            <a:endParaRPr kumimoji="0" lang="el-GR" sz="2000" b="0" i="0" u="sng"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2800" b="1" i="1" cap="all" dirty="0" smtClean="0">
                <a:solidFill>
                  <a:schemeClr val="bg2"/>
                </a:solidFill>
                <a:effectLst>
                  <a:innerShdw blurRad="63500" dist="50800">
                    <a:prstClr val="black">
                      <a:alpha val="50000"/>
                    </a:prstClr>
                  </a:innerShdw>
                </a:effectLst>
              </a:rPr>
              <a:t/>
            </a:r>
            <a:br>
              <a:rPr lang="el-GR" sz="2800" b="1" i="1" cap="all" dirty="0" smtClean="0">
                <a:solidFill>
                  <a:schemeClr val="bg2"/>
                </a:solidFill>
                <a:effectLst>
                  <a:innerShdw blurRad="63500" dist="50800">
                    <a:prstClr val="black">
                      <a:alpha val="50000"/>
                    </a:prstClr>
                  </a:innerShdw>
                </a:effectLst>
              </a:rPr>
            </a:br>
            <a:r>
              <a:rPr lang="el-GR" sz="2800" b="1" i="1" cap="all" dirty="0" err="1" smtClean="0">
                <a:solidFill>
                  <a:schemeClr val="bg2"/>
                </a:solidFill>
                <a:effectLst>
                  <a:innerShdw blurRad="63500" dist="50800">
                    <a:prstClr val="black">
                      <a:alpha val="50000"/>
                    </a:prstClr>
                  </a:innerShdw>
                </a:effectLst>
              </a:rPr>
              <a:t>τροφεσ</a:t>
            </a:r>
            <a:r>
              <a:rPr lang="el-GR" sz="2800" b="1" i="1" cap="all" dirty="0" smtClean="0">
                <a:solidFill>
                  <a:schemeClr val="bg2"/>
                </a:solidFill>
                <a:effectLst>
                  <a:innerShdw blurRad="63500" dist="50800">
                    <a:prstClr val="black">
                      <a:alpha val="50000"/>
                    </a:prstClr>
                  </a:innerShdw>
                </a:effectLst>
              </a:rPr>
              <a:t/>
            </a:r>
            <a:br>
              <a:rPr lang="el-GR" sz="2800" b="1" i="1" cap="all" dirty="0" smtClean="0">
                <a:solidFill>
                  <a:schemeClr val="bg2"/>
                </a:solidFill>
                <a:effectLst>
                  <a:innerShdw blurRad="63500" dist="50800">
                    <a:prstClr val="black">
                      <a:alpha val="50000"/>
                    </a:prstClr>
                  </a:innerShdw>
                </a:effectLst>
              </a:rPr>
            </a:br>
            <a:endParaRPr lang="el-GR" sz="2800" dirty="0">
              <a:solidFill>
                <a:schemeClr val="bg2"/>
              </a:solidFill>
            </a:endParaRPr>
          </a:p>
        </p:txBody>
      </p:sp>
      <p:sp>
        <p:nvSpPr>
          <p:cNvPr id="3" name="2 - Θέση περιεχομένου"/>
          <p:cNvSpPr>
            <a:spLocks noGrp="1"/>
          </p:cNvSpPr>
          <p:nvPr>
            <p:ph idx="1"/>
          </p:nvPr>
        </p:nvSpPr>
        <p:spPr>
          <a:xfrm>
            <a:off x="0" y="476672"/>
            <a:ext cx="9144000" cy="6381328"/>
          </a:xfrm>
        </p:spPr>
        <p:style>
          <a:lnRef idx="1">
            <a:schemeClr val="accent3"/>
          </a:lnRef>
          <a:fillRef idx="2">
            <a:schemeClr val="accent3"/>
          </a:fillRef>
          <a:effectRef idx="1">
            <a:schemeClr val="accent3"/>
          </a:effectRef>
          <a:fontRef idx="minor">
            <a:schemeClr val="dk1"/>
          </a:fontRef>
        </p:style>
        <p:txBody>
          <a:bodyPr>
            <a:normAutofit fontScale="40000" lnSpcReduction="20000"/>
          </a:bodyPr>
          <a:lstStyle/>
          <a:p>
            <a:pPr>
              <a:buNone/>
            </a:pPr>
            <a:r>
              <a:rPr lang="el-GR" sz="5100" dirty="0" smtClean="0">
                <a:solidFill>
                  <a:schemeClr val="bg1"/>
                </a:solidFill>
                <a:latin typeface="Arial" pitchFamily="34" charset="0"/>
                <a:cs typeface="Arial" pitchFamily="34" charset="0"/>
              </a:rPr>
              <a:t>Οι μέθοδοι για το νερό με τροποποιήσεις μπορούν να χρησιμοποιηθούν και για </a:t>
            </a:r>
            <a:r>
              <a:rPr lang="el-GR" sz="5100" dirty="0" smtClean="0">
                <a:solidFill>
                  <a:schemeClr val="bg1"/>
                </a:solidFill>
                <a:latin typeface="Arial" pitchFamily="34" charset="0"/>
                <a:cs typeface="Arial" pitchFamily="34" charset="0"/>
              </a:rPr>
              <a:t>τις </a:t>
            </a:r>
            <a:r>
              <a:rPr lang="el-GR" sz="5100" dirty="0" smtClean="0">
                <a:solidFill>
                  <a:schemeClr val="bg1"/>
                </a:solidFill>
                <a:latin typeface="Arial" pitchFamily="34" charset="0"/>
                <a:cs typeface="Arial" pitchFamily="34" charset="0"/>
              </a:rPr>
              <a:t>τροφές</a:t>
            </a:r>
            <a:r>
              <a:rPr lang="el-GR" sz="5100" dirty="0" smtClean="0">
                <a:solidFill>
                  <a:schemeClr val="bg1"/>
                </a:solidFill>
                <a:latin typeface="Arial" pitchFamily="34" charset="0"/>
                <a:cs typeface="Arial" pitchFamily="34" charset="0"/>
              </a:rPr>
              <a:t>, αφού προηγηθεί άλεση των </a:t>
            </a:r>
            <a:r>
              <a:rPr lang="el-GR" sz="5100" dirty="0" smtClean="0">
                <a:solidFill>
                  <a:schemeClr val="bg1"/>
                </a:solidFill>
                <a:latin typeface="Arial" pitchFamily="34" charset="0"/>
                <a:cs typeface="Arial" pitchFamily="34" charset="0"/>
              </a:rPr>
              <a:t>στερεών </a:t>
            </a:r>
            <a:r>
              <a:rPr lang="el-GR" sz="5100" dirty="0" smtClean="0">
                <a:solidFill>
                  <a:schemeClr val="bg1"/>
                </a:solidFill>
                <a:latin typeface="Arial" pitchFamily="34" charset="0"/>
                <a:cs typeface="Arial" pitchFamily="34" charset="0"/>
              </a:rPr>
              <a:t>δειγμάτων τροφών και </a:t>
            </a:r>
            <a:r>
              <a:rPr lang="el-GR" sz="5100" dirty="0" err="1" smtClean="0">
                <a:solidFill>
                  <a:schemeClr val="bg1"/>
                </a:solidFill>
                <a:latin typeface="Arial" pitchFamily="34" charset="0"/>
                <a:cs typeface="Arial" pitchFamily="34" charset="0"/>
              </a:rPr>
              <a:t>εναιώρησή</a:t>
            </a:r>
            <a:r>
              <a:rPr lang="el-GR" sz="5100" dirty="0" smtClean="0">
                <a:solidFill>
                  <a:schemeClr val="bg1"/>
                </a:solidFill>
                <a:latin typeface="Arial" pitchFamily="34" charset="0"/>
                <a:cs typeface="Arial" pitchFamily="34" charset="0"/>
              </a:rPr>
              <a:t> τους σε υγρό μέσο. </a:t>
            </a:r>
          </a:p>
          <a:p>
            <a:r>
              <a:rPr lang="el-GR" sz="5100" b="1" u="sng" dirty="0" smtClean="0">
                <a:solidFill>
                  <a:schemeClr val="bg1"/>
                </a:solidFill>
                <a:latin typeface="Arial" pitchFamily="34" charset="0"/>
                <a:cs typeface="Arial" pitchFamily="34" charset="0"/>
              </a:rPr>
              <a:t>Επίδραση μικροβίων σε τροφές</a:t>
            </a:r>
            <a:endParaRPr lang="el-GR" sz="5100" dirty="0" smtClean="0">
              <a:solidFill>
                <a:schemeClr val="bg1"/>
              </a:solidFill>
              <a:latin typeface="Arial" pitchFamily="34" charset="0"/>
              <a:cs typeface="Arial" pitchFamily="34" charset="0"/>
            </a:endParaRPr>
          </a:p>
          <a:p>
            <a:pPr>
              <a:buNone/>
            </a:pPr>
            <a:r>
              <a:rPr lang="el-GR" sz="5100" dirty="0" smtClean="0">
                <a:solidFill>
                  <a:schemeClr val="bg1"/>
                </a:solidFill>
                <a:latin typeface="Arial" pitchFamily="34" charset="0"/>
                <a:cs typeface="Arial" pitchFamily="34" charset="0"/>
              </a:rPr>
              <a:t>Το περιβάλλον των </a:t>
            </a:r>
            <a:r>
              <a:rPr lang="el-GR" sz="5100" dirty="0" smtClean="0">
                <a:solidFill>
                  <a:schemeClr val="bg1"/>
                </a:solidFill>
                <a:latin typeface="Arial" pitchFamily="34" charset="0"/>
                <a:cs typeface="Arial" pitchFamily="34" charset="0"/>
              </a:rPr>
              <a:t>τροφών, </a:t>
            </a:r>
            <a:r>
              <a:rPr lang="el-GR" sz="5100" dirty="0" smtClean="0">
                <a:solidFill>
                  <a:schemeClr val="bg1"/>
                </a:solidFill>
                <a:latin typeface="Arial" pitchFamily="34" charset="0"/>
                <a:cs typeface="Arial" pitchFamily="34" charset="0"/>
              </a:rPr>
              <a:t>με την περιεκτικότητά του σε θρεπτικά συστατικά, και την ύπαρξη κατάλληλων συνθηκών (υγρασία, θερμοκρασία, </a:t>
            </a:r>
            <a:r>
              <a:rPr lang="en-US" sz="5100" dirty="0" smtClean="0">
                <a:solidFill>
                  <a:schemeClr val="bg1"/>
                </a:solidFill>
                <a:latin typeface="Arial" pitchFamily="34" charset="0"/>
                <a:cs typeface="Arial" pitchFamily="34" charset="0"/>
              </a:rPr>
              <a:t>pH</a:t>
            </a:r>
            <a:r>
              <a:rPr lang="el-GR" sz="5100" dirty="0" smtClean="0">
                <a:solidFill>
                  <a:schemeClr val="bg1"/>
                </a:solidFill>
                <a:latin typeface="Arial" pitchFamily="34" charset="0"/>
                <a:cs typeface="Arial" pitchFamily="34" charset="0"/>
              </a:rPr>
              <a:t>) είναι κατάλληλο για την ανάπτυξη μικροβίων, </a:t>
            </a:r>
            <a:r>
              <a:rPr lang="el-GR" sz="5100" dirty="0" smtClean="0">
                <a:solidFill>
                  <a:schemeClr val="bg1"/>
                </a:solidFill>
                <a:latin typeface="Arial" pitchFamily="34" charset="0"/>
                <a:cs typeface="Arial" pitchFamily="34" charset="0"/>
              </a:rPr>
              <a:t>ιδιαίτερα </a:t>
            </a:r>
            <a:r>
              <a:rPr lang="el-GR" sz="5100" dirty="0" smtClean="0">
                <a:solidFill>
                  <a:schemeClr val="bg1"/>
                </a:solidFill>
                <a:latin typeface="Arial" pitchFamily="34" charset="0"/>
                <a:cs typeface="Arial" pitchFamily="34" charset="0"/>
              </a:rPr>
              <a:t>όταν </a:t>
            </a:r>
            <a:r>
              <a:rPr lang="el-GR" sz="5100" dirty="0" smtClean="0">
                <a:solidFill>
                  <a:schemeClr val="bg1"/>
                </a:solidFill>
                <a:latin typeface="Arial" pitchFamily="34" charset="0"/>
                <a:cs typeface="Arial" pitchFamily="34" charset="0"/>
              </a:rPr>
              <a:t>τα τρόφιμα υφίστανται επεξεργασία </a:t>
            </a:r>
            <a:r>
              <a:rPr lang="el-GR" sz="5100" dirty="0" smtClean="0">
                <a:solidFill>
                  <a:schemeClr val="bg1"/>
                </a:solidFill>
                <a:latin typeface="Arial" pitchFamily="34" charset="0"/>
                <a:cs typeface="Arial" pitchFamily="34" charset="0"/>
              </a:rPr>
              <a:t>(κρέατος </a:t>
            </a:r>
            <a:r>
              <a:rPr lang="el-GR" sz="5100" dirty="0" smtClean="0">
                <a:solidFill>
                  <a:schemeClr val="bg1"/>
                </a:solidFill>
                <a:latin typeface="Arial" pitchFamily="34" charset="0"/>
                <a:cs typeface="Arial" pitchFamily="34" charset="0"/>
              </a:rPr>
              <a:t>σε κιμά, άλεσμα, χτύπημα φρούτων κ.α.).</a:t>
            </a:r>
          </a:p>
          <a:p>
            <a:r>
              <a:rPr lang="el-GR" sz="5100" dirty="0" smtClean="0">
                <a:solidFill>
                  <a:schemeClr val="bg1"/>
                </a:solidFill>
                <a:latin typeface="Arial" pitchFamily="34" charset="0"/>
                <a:cs typeface="Arial" pitchFamily="34" charset="0"/>
              </a:rPr>
              <a:t>Οι τροφές μπορεί να αλλοιώνονται </a:t>
            </a:r>
            <a:r>
              <a:rPr lang="el-GR" sz="5100" b="1" u="sng" dirty="0" smtClean="0">
                <a:solidFill>
                  <a:schemeClr val="bg1"/>
                </a:solidFill>
                <a:latin typeface="Arial" pitchFamily="34" charset="0"/>
                <a:cs typeface="Arial" pitchFamily="34" charset="0"/>
              </a:rPr>
              <a:t>αισθητικά</a:t>
            </a:r>
            <a:r>
              <a:rPr lang="el-GR" sz="5100" dirty="0" smtClean="0">
                <a:solidFill>
                  <a:schemeClr val="bg1"/>
                </a:solidFill>
                <a:latin typeface="Arial" pitchFamily="34" charset="0"/>
                <a:cs typeface="Arial" pitchFamily="34" charset="0"/>
              </a:rPr>
              <a:t> (όψη, οσμή, γεύση) οπότε χαρακτηρίζονται ακατάλληλες, αν και μπορεί η αλλοίωση να μην είναι πάντα επιβλαβής για τον άνθρωπο. Επίσης μπορεί συχνά να υπάρχουν επικίνδυνα μικρόβια χωρίς εμφανή αισθητική αλλοίωση.</a:t>
            </a:r>
          </a:p>
          <a:p>
            <a:r>
              <a:rPr lang="el-GR" sz="5100" dirty="0" smtClean="0">
                <a:solidFill>
                  <a:schemeClr val="bg1"/>
                </a:solidFill>
                <a:latin typeface="Arial" pitchFamily="34" charset="0"/>
                <a:cs typeface="Arial" pitchFamily="34" charset="0"/>
              </a:rPr>
              <a:t>Τα μικρόβια που προαναφέρθηκαν στο νερό και γάλα μπορούν να μολύνουν πολλά τρόφιμα και να τα κάνουν επικίνδυνα (π.χ. </a:t>
            </a:r>
            <a:r>
              <a:rPr lang="el-GR" sz="5100" dirty="0" err="1" smtClean="0">
                <a:solidFill>
                  <a:schemeClr val="bg1"/>
                </a:solidFill>
                <a:latin typeface="Arial" pitchFamily="34" charset="0"/>
                <a:cs typeface="Arial" pitchFamily="34" charset="0"/>
              </a:rPr>
              <a:t>σαλμονέλλες</a:t>
            </a:r>
            <a:r>
              <a:rPr lang="el-GR" sz="5100" dirty="0" smtClean="0">
                <a:solidFill>
                  <a:schemeClr val="bg1"/>
                </a:solidFill>
                <a:latin typeface="Arial" pitchFamily="34" charset="0"/>
                <a:cs typeface="Arial" pitchFamily="34" charset="0"/>
              </a:rPr>
              <a:t> σε αυγά και πουλερικά). </a:t>
            </a:r>
          </a:p>
          <a:p>
            <a:r>
              <a:rPr lang="el-GR" sz="5100" dirty="0" smtClean="0">
                <a:solidFill>
                  <a:schemeClr val="bg1"/>
                </a:solidFill>
                <a:latin typeface="Arial" pitchFamily="34" charset="0"/>
                <a:cs typeface="Arial" pitchFamily="34" charset="0"/>
              </a:rPr>
              <a:t>Η επικινδυνότητα μπορεί να μην οφείλεται στην ύπαρξη των μικροοργανισμών, αλλά στις </a:t>
            </a:r>
            <a:r>
              <a:rPr lang="el-GR" sz="5100" b="1" u="sng" dirty="0" smtClean="0">
                <a:solidFill>
                  <a:schemeClr val="bg1"/>
                </a:solidFill>
                <a:latin typeface="Arial" pitchFamily="34" charset="0"/>
                <a:cs typeface="Arial" pitchFamily="34" charset="0"/>
              </a:rPr>
              <a:t>τοξίνες</a:t>
            </a:r>
            <a:r>
              <a:rPr lang="el-GR" sz="5100" dirty="0" smtClean="0">
                <a:solidFill>
                  <a:schemeClr val="bg1"/>
                </a:solidFill>
                <a:latin typeface="Arial" pitchFamily="34" charset="0"/>
                <a:cs typeface="Arial" pitchFamily="34" charset="0"/>
              </a:rPr>
              <a:t> που παράγουν και που μπορεί να είναι πολύ τοξικές (</a:t>
            </a:r>
            <a:r>
              <a:rPr lang="el-GR" sz="5100" dirty="0" err="1" smtClean="0">
                <a:solidFill>
                  <a:schemeClr val="bg1"/>
                </a:solidFill>
                <a:latin typeface="Arial" pitchFamily="34" charset="0"/>
                <a:cs typeface="Arial" pitchFamily="34" charset="0"/>
              </a:rPr>
              <a:t>αλλαντιασική</a:t>
            </a:r>
            <a:r>
              <a:rPr lang="el-GR" sz="5100" dirty="0" smtClean="0">
                <a:solidFill>
                  <a:schemeClr val="bg1"/>
                </a:solidFill>
                <a:latin typeface="Arial" pitchFamily="34" charset="0"/>
                <a:cs typeface="Arial" pitchFamily="34" charset="0"/>
              </a:rPr>
              <a:t> τοξίνη σε κονσέρβες, εντεροτοξίνη </a:t>
            </a:r>
            <a:r>
              <a:rPr lang="el-GR" sz="5100" dirty="0" err="1" smtClean="0">
                <a:solidFill>
                  <a:schemeClr val="bg1"/>
                </a:solidFill>
                <a:latin typeface="Arial" pitchFamily="34" charset="0"/>
                <a:cs typeface="Arial" pitchFamily="34" charset="0"/>
              </a:rPr>
              <a:t>σταφυλοκόκκου</a:t>
            </a:r>
            <a:r>
              <a:rPr lang="el-GR" sz="5100" dirty="0" smtClean="0">
                <a:solidFill>
                  <a:schemeClr val="bg1"/>
                </a:solidFill>
                <a:latin typeface="Arial" pitchFamily="34" charset="0"/>
                <a:cs typeface="Arial" pitchFamily="34" charset="0"/>
              </a:rPr>
              <a:t> και </a:t>
            </a:r>
            <a:r>
              <a:rPr lang="en-US" sz="5100" dirty="0" smtClean="0">
                <a:solidFill>
                  <a:schemeClr val="bg1"/>
                </a:solidFill>
                <a:latin typeface="Arial" pitchFamily="34" charset="0"/>
                <a:cs typeface="Arial" pitchFamily="34" charset="0"/>
              </a:rPr>
              <a:t>E</a:t>
            </a:r>
            <a:r>
              <a:rPr lang="el-GR" sz="5100" dirty="0" smtClean="0">
                <a:solidFill>
                  <a:schemeClr val="bg1"/>
                </a:solidFill>
                <a:latin typeface="Arial" pitchFamily="34" charset="0"/>
                <a:cs typeface="Arial" pitchFamily="34" charset="0"/>
              </a:rPr>
              <a:t>.</a:t>
            </a:r>
            <a:r>
              <a:rPr lang="en-US" sz="5100" dirty="0" smtClean="0">
                <a:solidFill>
                  <a:schemeClr val="bg1"/>
                </a:solidFill>
                <a:latin typeface="Arial" pitchFamily="34" charset="0"/>
                <a:cs typeface="Arial" pitchFamily="34" charset="0"/>
              </a:rPr>
              <a:t>coli</a:t>
            </a:r>
            <a:r>
              <a:rPr lang="el-GR" sz="5100" dirty="0" smtClean="0">
                <a:solidFill>
                  <a:schemeClr val="bg1"/>
                </a:solidFill>
                <a:latin typeface="Arial" pitchFamily="34" charset="0"/>
                <a:cs typeface="Arial" pitchFamily="34" charset="0"/>
              </a:rPr>
              <a:t> κ.α.).</a:t>
            </a:r>
          </a:p>
          <a:p>
            <a:r>
              <a:rPr lang="el-GR" sz="5100" dirty="0" smtClean="0">
                <a:solidFill>
                  <a:schemeClr val="bg1"/>
                </a:solidFill>
                <a:latin typeface="Arial" pitchFamily="34" charset="0"/>
                <a:cs typeface="Arial" pitchFamily="34" charset="0"/>
              </a:rPr>
              <a:t>Επίσης οι μύκητες αναπτυσσόμενοι σε τρόφιμα, μπορεί να παράγουν </a:t>
            </a:r>
            <a:r>
              <a:rPr lang="el-GR" sz="5100" b="1" u="sng" dirty="0" err="1" smtClean="0">
                <a:solidFill>
                  <a:schemeClr val="bg1"/>
                </a:solidFill>
                <a:latin typeface="Arial" pitchFamily="34" charset="0"/>
                <a:cs typeface="Arial" pitchFamily="34" charset="0"/>
              </a:rPr>
              <a:t>μυκοτοξίνες</a:t>
            </a:r>
            <a:r>
              <a:rPr lang="el-GR" sz="5100" dirty="0" smtClean="0">
                <a:solidFill>
                  <a:schemeClr val="bg1"/>
                </a:solidFill>
                <a:latin typeface="Arial" pitchFamily="34" charset="0"/>
                <a:cs typeface="Arial" pitchFamily="34" charset="0"/>
              </a:rPr>
              <a:t>,  ουσίες που μπορεί να είναι επιβλαβείς για τον άνθρωπο και τα </a:t>
            </a:r>
            <a:r>
              <a:rPr lang="el-GR" sz="5100" dirty="0" smtClean="0">
                <a:solidFill>
                  <a:schemeClr val="bg1"/>
                </a:solidFill>
                <a:latin typeface="Arial" pitchFamily="34" charset="0"/>
                <a:cs typeface="Arial" pitchFamily="34" charset="0"/>
              </a:rPr>
              <a:t>ζώα.</a:t>
            </a:r>
            <a:endParaRPr lang="el-GR" sz="5100" dirty="0" smtClean="0">
              <a:solidFill>
                <a:schemeClr val="bg1"/>
              </a:solidFill>
              <a:latin typeface="Arial" pitchFamily="34" charset="0"/>
              <a:cs typeface="Arial" pitchFamily="34" charset="0"/>
            </a:endParaRPr>
          </a:p>
          <a:p>
            <a:pPr>
              <a:buNone/>
            </a:pPr>
            <a:r>
              <a:rPr lang="el-GR" sz="5100" dirty="0" smtClean="0">
                <a:solidFill>
                  <a:schemeClr val="bg1"/>
                </a:solidFill>
                <a:latin typeface="Arial" pitchFamily="34" charset="0"/>
                <a:cs typeface="Arial" pitchFamily="34" charset="0"/>
              </a:rPr>
              <a:t> </a:t>
            </a:r>
          </a:p>
          <a:p>
            <a:pPr>
              <a:buNone/>
            </a:pPr>
            <a:endParaRPr lang="el-G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2800" b="1" u="sng" dirty="0" smtClean="0">
                <a:solidFill>
                  <a:schemeClr val="bg1"/>
                </a:solidFill>
              </a:rPr>
              <a:t>Κυριότερα τρόφιμα.</a:t>
            </a:r>
            <a:r>
              <a:rPr lang="el-GR" sz="2800" dirty="0" smtClean="0">
                <a:solidFill>
                  <a:schemeClr val="bg1"/>
                </a:solidFill>
              </a:rPr>
              <a:t/>
            </a:r>
            <a:br>
              <a:rPr lang="el-GR" sz="2800" dirty="0" smtClean="0">
                <a:solidFill>
                  <a:schemeClr val="bg1"/>
                </a:solidFill>
              </a:rPr>
            </a:br>
            <a:endParaRPr lang="el-GR" sz="2800" dirty="0">
              <a:solidFill>
                <a:schemeClr val="bg1"/>
              </a:solidFill>
            </a:endParaRPr>
          </a:p>
        </p:txBody>
      </p:sp>
      <p:sp>
        <p:nvSpPr>
          <p:cNvPr id="3" name="2 - Θέση περιεχομένου"/>
          <p:cNvSpPr>
            <a:spLocks noGrp="1"/>
          </p:cNvSpPr>
          <p:nvPr>
            <p:ph idx="1"/>
          </p:nvPr>
        </p:nvSpPr>
        <p:spPr>
          <a:xfrm>
            <a:off x="0" y="692696"/>
            <a:ext cx="9144000" cy="6165304"/>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buNone/>
            </a:pPr>
            <a:r>
              <a:rPr lang="el-GR" dirty="0" smtClean="0">
                <a:solidFill>
                  <a:schemeClr val="bg1"/>
                </a:solidFill>
              </a:rPr>
              <a:t>Το κρέας, ιδίως το μη φρέσκο (σιτεμένο) μπορεί να είναι πηγή παθογόνων μικροβίων. Το εσωτερικό του είναι μολυσμένο αν προέρχεται από άρρωστο ζώο ενώ η εξωτερική επιφάνεια μολύνεται από ποικίλα μικρόβια κατά τη διακίνηση. </a:t>
            </a:r>
            <a:endParaRPr lang="el-GR" dirty="0" smtClean="0">
              <a:solidFill>
                <a:schemeClr val="bg1"/>
              </a:solidFill>
            </a:endParaRPr>
          </a:p>
          <a:p>
            <a:pPr>
              <a:buNone/>
            </a:pPr>
            <a:r>
              <a:rPr lang="el-GR" dirty="0" smtClean="0">
                <a:solidFill>
                  <a:schemeClr val="bg1"/>
                </a:solidFill>
              </a:rPr>
              <a:t>Ο </a:t>
            </a:r>
            <a:r>
              <a:rPr lang="el-GR" dirty="0" smtClean="0">
                <a:solidFill>
                  <a:schemeClr val="bg1"/>
                </a:solidFill>
              </a:rPr>
              <a:t>κιμάς περιέχει τεράστιους αριθμούς μικροβίων και πρέπει να δίνεται προσοχή στη συντήρηση και την παρασκευή φαγητών. </a:t>
            </a:r>
            <a:endParaRPr lang="el-GR" dirty="0" smtClean="0">
              <a:solidFill>
                <a:schemeClr val="bg1"/>
              </a:solidFill>
            </a:endParaRPr>
          </a:p>
          <a:p>
            <a:pPr>
              <a:buNone/>
            </a:pPr>
            <a:r>
              <a:rPr lang="el-GR" dirty="0" smtClean="0">
                <a:solidFill>
                  <a:schemeClr val="bg1"/>
                </a:solidFill>
              </a:rPr>
              <a:t>Τα </a:t>
            </a:r>
            <a:r>
              <a:rPr lang="el-GR" dirty="0" smtClean="0">
                <a:solidFill>
                  <a:schemeClr val="bg1"/>
                </a:solidFill>
              </a:rPr>
              <a:t>ψάρια μπορεί να αλλοιώνονται με επίδραση μη παθογόνων για τον άνθρωπο θαλάσσιων μορφών βακτηριδίων, αλλά αν προέρχονται από μολυσμένες περιοχές κοντά σε αποχετεύσεις (και κυρίως τα θαλασσινά). </a:t>
            </a:r>
            <a:endParaRPr lang="el-GR" dirty="0" smtClean="0">
              <a:solidFill>
                <a:schemeClr val="bg1"/>
              </a:solidFill>
            </a:endParaRPr>
          </a:p>
          <a:p>
            <a:pPr>
              <a:buNone/>
            </a:pPr>
            <a:r>
              <a:rPr lang="el-GR" dirty="0" smtClean="0">
                <a:solidFill>
                  <a:schemeClr val="bg1"/>
                </a:solidFill>
              </a:rPr>
              <a:t>Τα </a:t>
            </a:r>
            <a:r>
              <a:rPr lang="el-GR" dirty="0" smtClean="0">
                <a:solidFill>
                  <a:schemeClr val="bg1"/>
                </a:solidFill>
              </a:rPr>
              <a:t>φρούτα και λαχανικά μολύνονται από μικροοργανισμούς του εδάφους, μύκητες και παράσιτα. </a:t>
            </a:r>
            <a:endParaRPr lang="el-GR" dirty="0" smtClean="0">
              <a:solidFill>
                <a:schemeClr val="bg1"/>
              </a:solidFill>
            </a:endParaRPr>
          </a:p>
          <a:p>
            <a:pPr>
              <a:buNone/>
            </a:pPr>
            <a:r>
              <a:rPr lang="el-GR" dirty="0" smtClean="0">
                <a:solidFill>
                  <a:schemeClr val="bg1"/>
                </a:solidFill>
              </a:rPr>
              <a:t>Τα </a:t>
            </a:r>
            <a:r>
              <a:rPr lang="el-GR" dirty="0" smtClean="0">
                <a:solidFill>
                  <a:schemeClr val="bg1"/>
                </a:solidFill>
              </a:rPr>
              <a:t>αυγά μολύνονται από άρρωστα πουλερικά κατά την παραγωγή τους αλλά και μετά από το έδαφος ή τα κόπρανα των πουλιών. </a:t>
            </a:r>
            <a:endParaRPr lang="el-GR" dirty="0" smtClean="0">
              <a:solidFill>
                <a:schemeClr val="bg1"/>
              </a:solidFill>
            </a:endParaRPr>
          </a:p>
          <a:p>
            <a:pPr>
              <a:buNone/>
            </a:pPr>
            <a:r>
              <a:rPr lang="el-GR" dirty="0" smtClean="0">
                <a:solidFill>
                  <a:schemeClr val="bg1"/>
                </a:solidFill>
              </a:rPr>
              <a:t>Οι </a:t>
            </a:r>
            <a:r>
              <a:rPr lang="el-GR" dirty="0" smtClean="0">
                <a:solidFill>
                  <a:schemeClr val="bg1"/>
                </a:solidFill>
              </a:rPr>
              <a:t>κονσέρβες είναι ιδανικές για ανάπτυξη </a:t>
            </a:r>
            <a:r>
              <a:rPr lang="el-GR" dirty="0" smtClean="0">
                <a:solidFill>
                  <a:schemeClr val="bg1"/>
                </a:solidFill>
              </a:rPr>
              <a:t>επικίνδυνων </a:t>
            </a:r>
            <a:r>
              <a:rPr lang="el-GR" dirty="0" err="1" smtClean="0">
                <a:solidFill>
                  <a:schemeClr val="bg1"/>
                </a:solidFill>
              </a:rPr>
              <a:t>αναεροβίων</a:t>
            </a:r>
            <a:r>
              <a:rPr lang="el-GR" dirty="0" smtClean="0">
                <a:solidFill>
                  <a:schemeClr val="bg1"/>
                </a:solidFill>
              </a:rPr>
              <a:t> μικροβίων, όπως το </a:t>
            </a:r>
            <a:r>
              <a:rPr lang="el-GR" dirty="0" err="1" smtClean="0">
                <a:solidFill>
                  <a:schemeClr val="bg1"/>
                </a:solidFill>
              </a:rPr>
              <a:t>κλωστηρίδιο</a:t>
            </a:r>
            <a:r>
              <a:rPr lang="el-GR" dirty="0" smtClean="0">
                <a:solidFill>
                  <a:schemeClr val="bg1"/>
                </a:solidFill>
              </a:rPr>
              <a:t> της αλλαντίασης.</a:t>
            </a:r>
          </a:p>
          <a:p>
            <a:pPr>
              <a:buNone/>
            </a:pPr>
            <a:endParaRPr lang="el-G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2800" b="1" u="sng" dirty="0" smtClean="0">
                <a:solidFill>
                  <a:schemeClr val="bg1"/>
                </a:solidFill>
              </a:rPr>
              <a:t>Έλεγχος των βακτηρίων στα τρόφιμα: </a:t>
            </a:r>
            <a:r>
              <a:rPr lang="el-GR" sz="2800" dirty="0" smtClean="0">
                <a:solidFill>
                  <a:schemeClr val="bg1"/>
                </a:solidFill>
              </a:rPr>
              <a:t/>
            </a:r>
            <a:br>
              <a:rPr lang="el-GR" sz="2800" dirty="0" smtClean="0">
                <a:solidFill>
                  <a:schemeClr val="bg1"/>
                </a:solidFill>
              </a:rPr>
            </a:br>
            <a:endParaRPr lang="el-GR" sz="2800" dirty="0">
              <a:solidFill>
                <a:schemeClr val="bg1"/>
              </a:solidFill>
            </a:endParaRPr>
          </a:p>
        </p:txBody>
      </p:sp>
      <p:sp>
        <p:nvSpPr>
          <p:cNvPr id="3" name="2 - Θέση περιεχομένου"/>
          <p:cNvSpPr>
            <a:spLocks noGrp="1"/>
          </p:cNvSpPr>
          <p:nvPr>
            <p:ph idx="1"/>
          </p:nvPr>
        </p:nvSpPr>
        <p:spPr>
          <a:xfrm>
            <a:off x="0" y="548680"/>
            <a:ext cx="9144000" cy="630932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buNone/>
            </a:pPr>
            <a:r>
              <a:rPr lang="el-GR" u="sng" dirty="0" smtClean="0"/>
              <a:t>Χρησιμοποιούνται οι παρακάτω μέθοδοι</a:t>
            </a:r>
          </a:p>
          <a:p>
            <a:r>
              <a:rPr lang="el-GR" dirty="0" smtClean="0"/>
              <a:t>Μείωση χρόνου από την παραγωγή ως την κατανάλωση</a:t>
            </a:r>
          </a:p>
          <a:p>
            <a:r>
              <a:rPr lang="el-GR" dirty="0" smtClean="0"/>
              <a:t>Μηχανική απομάκρυνση μικροβίων με πλύσιμο</a:t>
            </a:r>
          </a:p>
          <a:p>
            <a:r>
              <a:rPr lang="el-GR" dirty="0" smtClean="0"/>
              <a:t>Θέρμανση (βρασμός, αποστείρωση, παστερίωση κλπ.)</a:t>
            </a:r>
          </a:p>
          <a:p>
            <a:r>
              <a:rPr lang="el-GR" dirty="0" smtClean="0"/>
              <a:t>Ακτινοβόληση  (υπεριώδες, ακτίνες γ)</a:t>
            </a:r>
          </a:p>
          <a:p>
            <a:r>
              <a:rPr lang="el-GR" dirty="0" smtClean="0"/>
              <a:t>Ψύξη</a:t>
            </a:r>
          </a:p>
          <a:p>
            <a:r>
              <a:rPr lang="el-GR" dirty="0" smtClean="0"/>
              <a:t>Ξήρανση</a:t>
            </a:r>
          </a:p>
          <a:p>
            <a:r>
              <a:rPr lang="el-GR" dirty="0" smtClean="0"/>
              <a:t>Κάπνισμα</a:t>
            </a:r>
          </a:p>
          <a:p>
            <a:r>
              <a:rPr lang="el-GR" dirty="0" smtClean="0"/>
              <a:t>Συντήρηση με προσθήκη αλατιού, ζάχαρης, οξέων (ξύδι), χημικών συντηρητικών κλπ.</a:t>
            </a:r>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l-GR" b="1" u="sng" dirty="0" smtClean="0"/>
              <a:t/>
            </a:r>
            <a:br>
              <a:rPr lang="el-GR" b="1" u="sng" dirty="0" smtClean="0"/>
            </a:br>
            <a:r>
              <a:rPr lang="el-GR" b="1" u="sng" dirty="0" smtClean="0"/>
              <a:t>Αιτήματα </a:t>
            </a:r>
            <a:r>
              <a:rPr lang="el-GR" b="1" u="sng" dirty="0"/>
              <a:t>του </a:t>
            </a:r>
            <a:r>
              <a:rPr lang="en-US" b="1" u="sng" dirty="0"/>
              <a:t>Koch</a:t>
            </a:r>
            <a:r>
              <a:rPr lang="el-GR" b="1" u="sng" dirty="0"/>
              <a:t/>
            </a:r>
            <a:br>
              <a:rPr lang="el-GR" b="1" u="sng" dirty="0"/>
            </a:br>
            <a:endParaRPr lang="el-GR" dirty="0"/>
          </a:p>
        </p:txBody>
      </p:sp>
      <p:sp>
        <p:nvSpPr>
          <p:cNvPr id="3" name="2 - Θέση περιεχομένου"/>
          <p:cNvSpPr>
            <a:spLocks noGrp="1"/>
          </p:cNvSpPr>
          <p:nvPr>
            <p:ph idx="1"/>
          </p:nvPr>
        </p:nvSpPr>
        <p:spPr>
          <a:xfrm>
            <a:off x="0" y="620688"/>
            <a:ext cx="9144000" cy="6237312"/>
          </a:xfrm>
        </p:spPr>
        <p:style>
          <a:lnRef idx="1">
            <a:schemeClr val="accent2"/>
          </a:lnRef>
          <a:fillRef idx="3">
            <a:schemeClr val="accent2"/>
          </a:fillRef>
          <a:effectRef idx="2">
            <a:schemeClr val="accent2"/>
          </a:effectRef>
          <a:fontRef idx="minor">
            <a:schemeClr val="lt1"/>
          </a:fontRef>
        </p:style>
        <p:txBody>
          <a:bodyPr>
            <a:normAutofit fontScale="85000" lnSpcReduction="10000"/>
          </a:bodyPr>
          <a:lstStyle/>
          <a:p>
            <a:r>
              <a:rPr lang="el-GR" dirty="0" smtClean="0"/>
              <a:t>Ο Ρ. Κοχ, μελετώντας το 1882 τον τρόπο μετάδοσης της φυματίωσης, διατύπωσε τις προϋποθέσεις αυτές που ονομάστηκαν «κριτήρια του Κοχ». Σύμφωνα με τα κριτήρια αυτά, </a:t>
            </a:r>
            <a:r>
              <a:rPr lang="el-GR" u="sng" dirty="0" smtClean="0"/>
              <a:t>για </a:t>
            </a:r>
            <a:r>
              <a:rPr lang="el-GR" u="sng" dirty="0"/>
              <a:t>να θεωρηθεί ένας μικροοργανισμός σαν αίτιο νόσου πρέπει</a:t>
            </a:r>
            <a:r>
              <a:rPr lang="el-GR" u="sng" dirty="0" smtClean="0"/>
              <a:t>:</a:t>
            </a:r>
          </a:p>
          <a:p>
            <a:r>
              <a:rPr lang="el-GR" dirty="0" smtClean="0"/>
              <a:t>•Ανιχνεύεται στους ιστούς ή στα υγρά του ασθενούς ή στον οργανισμό ατόμων που πέθαναν από αυτή την ασθένεια. </a:t>
            </a:r>
          </a:p>
          <a:p>
            <a:r>
              <a:rPr lang="el-GR" dirty="0" smtClean="0"/>
              <a:t>•Μπορεί να απομονωθεί και να καλλιεργηθεί στο εργαστήριο.   </a:t>
            </a:r>
          </a:p>
          <a:p>
            <a:r>
              <a:rPr lang="el-GR" dirty="0" smtClean="0"/>
              <a:t>•Μπορεί να προκαλέσει την ίδια ασθένεια σε πειραματόζωα αλλά και να απομονωθεί εκ νέου από αυτά. </a:t>
            </a:r>
          </a:p>
          <a:p>
            <a:pPr>
              <a:buNone/>
            </a:pPr>
            <a:endParaRPr lang="el-GR" u="sng" dirty="0"/>
          </a:p>
          <a:p>
            <a:r>
              <a:rPr lang="el-GR" dirty="0" smtClean="0"/>
              <a:t>Υπάρχουν </a:t>
            </a:r>
            <a:r>
              <a:rPr lang="el-GR" dirty="0"/>
              <a:t>πολλές εξαιρέσεις στα παραπάνω αλλά εξακολουθούν να ισχύουν </a:t>
            </a:r>
            <a:r>
              <a:rPr lang="el-GR" dirty="0" smtClean="0"/>
              <a:t>σε</a:t>
            </a:r>
            <a:r>
              <a:rPr lang="el-GR" dirty="0"/>
              <a:t> μεγάλο βαθμό.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2800" b="1" i="1" cap="all" dirty="0" smtClean="0">
                <a:solidFill>
                  <a:schemeClr val="bg1"/>
                </a:solidFill>
                <a:effectLst>
                  <a:innerShdw blurRad="63500" dist="50800">
                    <a:prstClr val="black">
                      <a:alpha val="50000"/>
                    </a:prstClr>
                  </a:innerShdw>
                </a:effectLst>
              </a:rPr>
              <a:t/>
            </a:r>
            <a:br>
              <a:rPr lang="el-GR" sz="2800" b="1" i="1" cap="all" dirty="0" smtClean="0">
                <a:solidFill>
                  <a:schemeClr val="bg1"/>
                </a:solidFill>
                <a:effectLst>
                  <a:innerShdw blurRad="63500" dist="50800">
                    <a:prstClr val="black">
                      <a:alpha val="50000"/>
                    </a:prstClr>
                  </a:innerShdw>
                </a:effectLst>
              </a:rPr>
            </a:br>
            <a:r>
              <a:rPr lang="el-GR" sz="2800" b="1" i="1" cap="all" dirty="0" err="1" smtClean="0">
                <a:solidFill>
                  <a:schemeClr val="bg1"/>
                </a:solidFill>
                <a:effectLst>
                  <a:innerShdw blurRad="63500" dist="50800">
                    <a:prstClr val="black">
                      <a:alpha val="50000"/>
                    </a:prstClr>
                  </a:innerShdw>
                </a:effectLst>
              </a:rPr>
              <a:t>αερασ</a:t>
            </a:r>
            <a:r>
              <a:rPr lang="el-GR" sz="2800" b="1" i="1" cap="all" dirty="0" smtClean="0">
                <a:solidFill>
                  <a:schemeClr val="bg1"/>
                </a:solidFill>
                <a:effectLst>
                  <a:innerShdw blurRad="63500" dist="50800">
                    <a:prstClr val="black">
                      <a:alpha val="50000"/>
                    </a:prstClr>
                  </a:innerShdw>
                </a:effectLst>
              </a:rPr>
              <a:t/>
            </a:r>
            <a:br>
              <a:rPr lang="el-GR" sz="2800" b="1" i="1" cap="all" dirty="0" smtClean="0">
                <a:solidFill>
                  <a:schemeClr val="bg1"/>
                </a:solidFill>
                <a:effectLst>
                  <a:innerShdw blurRad="63500" dist="50800">
                    <a:prstClr val="black">
                      <a:alpha val="50000"/>
                    </a:prstClr>
                  </a:innerShdw>
                </a:effectLst>
              </a:rPr>
            </a:br>
            <a:endParaRPr lang="el-GR" sz="2800" dirty="0">
              <a:solidFill>
                <a:schemeClr val="bg1"/>
              </a:solidFill>
            </a:endParaRPr>
          </a:p>
        </p:txBody>
      </p:sp>
      <p:sp>
        <p:nvSpPr>
          <p:cNvPr id="3" name="2 - Θέση περιεχομένου"/>
          <p:cNvSpPr>
            <a:spLocks noGrp="1"/>
          </p:cNvSpPr>
          <p:nvPr>
            <p:ph idx="1"/>
          </p:nvPr>
        </p:nvSpPr>
        <p:spPr>
          <a:xfrm>
            <a:off x="-324544" y="476672"/>
            <a:ext cx="9468544" cy="6381328"/>
          </a:xfrm>
        </p:spPr>
        <p:style>
          <a:lnRef idx="1">
            <a:schemeClr val="accent3"/>
          </a:lnRef>
          <a:fillRef idx="2">
            <a:schemeClr val="accent3"/>
          </a:fillRef>
          <a:effectRef idx="1">
            <a:schemeClr val="accent3"/>
          </a:effectRef>
          <a:fontRef idx="minor">
            <a:schemeClr val="dk1"/>
          </a:fontRef>
        </p:style>
        <p:txBody>
          <a:bodyPr>
            <a:noAutofit/>
          </a:bodyPr>
          <a:lstStyle/>
          <a:p>
            <a:r>
              <a:rPr lang="el-GR" sz="2400" dirty="0" smtClean="0">
                <a:solidFill>
                  <a:schemeClr val="bg1"/>
                </a:solidFill>
              </a:rPr>
              <a:t>Ο αέρας δεν αποτελεί περιβάλλον ανάπτυξης μικροβίων. Μικροβιακά κύτταρα </a:t>
            </a:r>
            <a:r>
              <a:rPr lang="el-GR" sz="2400" dirty="0" err="1" smtClean="0">
                <a:solidFill>
                  <a:schemeClr val="bg1"/>
                </a:solidFill>
              </a:rPr>
              <a:t>μoλύνoυν</a:t>
            </a:r>
            <a:r>
              <a:rPr lang="el-GR" sz="2400" dirty="0" smtClean="0">
                <a:solidFill>
                  <a:schemeClr val="bg1"/>
                </a:solidFill>
              </a:rPr>
              <a:t> τον αέρα τυχαία η σπόροι μυκήτων διασπείρονται </a:t>
            </a:r>
            <a:r>
              <a:rPr lang="el-GR" sz="2400" dirty="0" err="1" smtClean="0">
                <a:solidFill>
                  <a:schemeClr val="bg1"/>
                </a:solidFill>
              </a:rPr>
              <a:t>σ’αυτόν</a:t>
            </a:r>
            <a:r>
              <a:rPr lang="el-GR" sz="2400" dirty="0" smtClean="0">
                <a:solidFill>
                  <a:schemeClr val="bg1"/>
                </a:solidFill>
              </a:rPr>
              <a:t>. </a:t>
            </a:r>
          </a:p>
          <a:p>
            <a:r>
              <a:rPr lang="el-GR" sz="2400" b="1" u="sng" dirty="0" smtClean="0">
                <a:solidFill>
                  <a:schemeClr val="bg1"/>
                </a:solidFill>
              </a:rPr>
              <a:t>Μεταφέρονται με </a:t>
            </a:r>
            <a:r>
              <a:rPr lang="el-GR" sz="2400" dirty="0" smtClean="0">
                <a:solidFill>
                  <a:schemeClr val="bg1"/>
                </a:solidFill>
              </a:rPr>
              <a:t> </a:t>
            </a:r>
            <a:r>
              <a:rPr lang="el-GR" sz="2400" b="1" u="sng" dirty="0" smtClean="0">
                <a:solidFill>
                  <a:schemeClr val="bg1"/>
                </a:solidFill>
              </a:rPr>
              <a:t>σταγονίδια</a:t>
            </a:r>
            <a:r>
              <a:rPr lang="el-GR" sz="2400" dirty="0" smtClean="0">
                <a:solidFill>
                  <a:schemeClr val="bg1"/>
                </a:solidFill>
              </a:rPr>
              <a:t> από αναπνευστικές εκκρίσεις (βήχας, </a:t>
            </a:r>
            <a:r>
              <a:rPr lang="el-GR" sz="2400" dirty="0" err="1" smtClean="0">
                <a:solidFill>
                  <a:schemeClr val="bg1"/>
                </a:solidFill>
              </a:rPr>
              <a:t>πτάρνισμα</a:t>
            </a:r>
            <a:r>
              <a:rPr lang="el-GR" sz="2400" dirty="0" smtClean="0">
                <a:solidFill>
                  <a:schemeClr val="bg1"/>
                </a:solidFill>
              </a:rPr>
              <a:t>, αναπνοή) ή μεγαλύτερα </a:t>
            </a:r>
            <a:r>
              <a:rPr lang="el-GR" sz="2400" b="1" u="sng" dirty="0" smtClean="0">
                <a:solidFill>
                  <a:schemeClr val="bg1"/>
                </a:solidFill>
              </a:rPr>
              <a:t>σωματίδια σκόνης</a:t>
            </a:r>
            <a:endParaRPr lang="el-GR" sz="2400" dirty="0" smtClean="0">
              <a:solidFill>
                <a:schemeClr val="bg1"/>
              </a:solidFill>
            </a:endParaRPr>
          </a:p>
          <a:p>
            <a:r>
              <a:rPr lang="el-GR" sz="2400" dirty="0" smtClean="0">
                <a:solidFill>
                  <a:schemeClr val="bg1"/>
                </a:solidFill>
              </a:rPr>
              <a:t> </a:t>
            </a:r>
            <a:r>
              <a:rPr lang="el-GR" sz="2400" b="1" u="sng" dirty="0" smtClean="0">
                <a:solidFill>
                  <a:schemeClr val="bg1"/>
                </a:solidFill>
              </a:rPr>
              <a:t>Τα μεταφερόμενα μικρόβια με σταγονίδια</a:t>
            </a:r>
            <a:r>
              <a:rPr lang="el-GR" sz="2400" dirty="0" smtClean="0">
                <a:solidFill>
                  <a:schemeClr val="bg1"/>
                </a:solidFill>
              </a:rPr>
              <a:t>, εισπνεόμενα από υγιείς, προκαλούν νόσους του ανώτερου αναπνευστικού συστήματος (φαρυγγίτιδα, ιώσεις) ή εισέρχονται στους πνεύμονες και προκαλούν πνευμονικές λοιμώξεις (πνευμονία, φυματίωση, </a:t>
            </a:r>
            <a:r>
              <a:rPr lang="el-GR" sz="2400" dirty="0" err="1" smtClean="0">
                <a:solidFill>
                  <a:schemeClr val="bg1"/>
                </a:solidFill>
              </a:rPr>
              <a:t>ασπεργίλλωση</a:t>
            </a:r>
            <a:r>
              <a:rPr lang="el-GR" sz="2400" dirty="0" smtClean="0">
                <a:solidFill>
                  <a:schemeClr val="bg1"/>
                </a:solidFill>
              </a:rPr>
              <a:t> κ.α.) </a:t>
            </a:r>
          </a:p>
          <a:p>
            <a:r>
              <a:rPr lang="el-GR" sz="2400" b="1" u="sng" dirty="0" smtClean="0">
                <a:solidFill>
                  <a:schemeClr val="bg1"/>
                </a:solidFill>
              </a:rPr>
              <a:t>Τα μεταφερόμενα μικρόβια με σωματίδια σκόνης</a:t>
            </a:r>
            <a:r>
              <a:rPr lang="el-GR" sz="2400" dirty="0" smtClean="0">
                <a:solidFill>
                  <a:schemeClr val="bg1"/>
                </a:solidFill>
              </a:rPr>
              <a:t>, </a:t>
            </a:r>
            <a:r>
              <a:rPr lang="el-GR" sz="2400" dirty="0" smtClean="0">
                <a:solidFill>
                  <a:schemeClr val="bg1"/>
                </a:solidFill>
              </a:rPr>
              <a:t>κυρίως </a:t>
            </a:r>
            <a:r>
              <a:rPr lang="el-GR" sz="2400" dirty="0" smtClean="0">
                <a:solidFill>
                  <a:schemeClr val="bg1"/>
                </a:solidFill>
              </a:rPr>
              <a:t>οι μύκητες (</a:t>
            </a:r>
            <a:r>
              <a:rPr lang="el-GR" sz="2400" dirty="0" err="1" smtClean="0">
                <a:solidFill>
                  <a:schemeClr val="bg1"/>
                </a:solidFill>
              </a:rPr>
              <a:t>ασπέργιλλοι</a:t>
            </a:r>
            <a:r>
              <a:rPr lang="el-GR" sz="2400" dirty="0" smtClean="0">
                <a:solidFill>
                  <a:schemeClr val="bg1"/>
                </a:solidFill>
              </a:rPr>
              <a:t>, </a:t>
            </a:r>
            <a:r>
              <a:rPr lang="en-US" sz="2400" dirty="0" err="1" smtClean="0">
                <a:solidFill>
                  <a:schemeClr val="bg1"/>
                </a:solidFill>
              </a:rPr>
              <a:t>mucor</a:t>
            </a:r>
            <a:r>
              <a:rPr lang="el-GR" sz="2400" dirty="0" smtClean="0">
                <a:solidFill>
                  <a:schemeClr val="bg1"/>
                </a:solidFill>
              </a:rPr>
              <a:t> κ.α.) αποικίζουν τους ασθενείς και όταν το ανοσολογικό σύστημα του οργανισμού είναι ασθενές (λευχαιμίες, λήψη κορτικοειδών και </a:t>
            </a:r>
            <a:r>
              <a:rPr lang="el-GR" sz="2400" dirty="0" err="1" smtClean="0">
                <a:solidFill>
                  <a:schemeClr val="bg1"/>
                </a:solidFill>
              </a:rPr>
              <a:t>κυτταροστατικών</a:t>
            </a:r>
            <a:r>
              <a:rPr lang="el-GR" sz="2400" dirty="0" smtClean="0">
                <a:solidFill>
                  <a:schemeClr val="bg1"/>
                </a:solidFill>
              </a:rPr>
              <a:t> φαρμάκων, ΑΙ</a:t>
            </a:r>
            <a:r>
              <a:rPr lang="en-US" sz="2400" dirty="0" smtClean="0">
                <a:solidFill>
                  <a:schemeClr val="bg1"/>
                </a:solidFill>
              </a:rPr>
              <a:t>DS</a:t>
            </a:r>
            <a:r>
              <a:rPr lang="el-GR" sz="2400" dirty="0" smtClean="0">
                <a:solidFill>
                  <a:schemeClr val="bg1"/>
                </a:solidFill>
              </a:rPr>
              <a:t> κλπ.) μπορεί να προκαλέσουν </a:t>
            </a:r>
            <a:r>
              <a:rPr lang="el-GR" sz="2400" u="sng" dirty="0" smtClean="0">
                <a:solidFill>
                  <a:schemeClr val="bg1"/>
                </a:solidFill>
              </a:rPr>
              <a:t>βαριές </a:t>
            </a:r>
            <a:r>
              <a:rPr lang="el-GR" sz="2400" u="sng" dirty="0" err="1" smtClean="0">
                <a:solidFill>
                  <a:schemeClr val="bg1"/>
                </a:solidFill>
              </a:rPr>
              <a:t>μυκητιασικές</a:t>
            </a:r>
            <a:r>
              <a:rPr lang="el-GR" sz="2400" u="sng" dirty="0" smtClean="0">
                <a:solidFill>
                  <a:schemeClr val="bg1"/>
                </a:solidFill>
              </a:rPr>
              <a:t> νόσους</a:t>
            </a:r>
            <a:r>
              <a:rPr lang="el-GR" sz="2400" dirty="0" smtClean="0">
                <a:solidFill>
                  <a:schemeClr val="bg1"/>
                </a:solidFill>
              </a:rPr>
              <a:t>. Το πρόβλημα είναι μεγαλύτερο όταν γίνονται οικοδομικές εργασίες, μέσα ή γύρω από νοσοκομεία. </a:t>
            </a:r>
            <a:endParaRPr lang="el-GR" sz="2400" dirty="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3100" b="1" u="sng" dirty="0" smtClean="0">
                <a:solidFill>
                  <a:schemeClr val="bg1"/>
                </a:solidFill>
              </a:rPr>
              <a:t>Μέτρα ελέγχου </a:t>
            </a:r>
            <a:r>
              <a:rPr lang="el-GR" sz="3100" b="1" u="sng" dirty="0" err="1" smtClean="0">
                <a:solidFill>
                  <a:schemeClr val="bg1"/>
                </a:solidFill>
              </a:rPr>
              <a:t>αερο</a:t>
            </a:r>
            <a:r>
              <a:rPr lang="el-GR" sz="3100" b="1" u="sng" dirty="0" smtClean="0">
                <a:solidFill>
                  <a:schemeClr val="bg1"/>
                </a:solidFill>
              </a:rPr>
              <a:t>-μεταφερόμενων </a:t>
            </a:r>
            <a:r>
              <a:rPr lang="el-GR" sz="3100" b="1" u="sng" dirty="0" smtClean="0">
                <a:solidFill>
                  <a:schemeClr val="bg1"/>
                </a:solidFill>
              </a:rPr>
              <a:t>μολύνσεων εσωτερικών χώρων νοσοκομείων</a:t>
            </a:r>
            <a:r>
              <a:rPr lang="el-GR" sz="3100" dirty="0" smtClean="0">
                <a:solidFill>
                  <a:schemeClr val="bg1"/>
                </a:solidFill>
              </a:rPr>
              <a:t>: </a:t>
            </a:r>
            <a:r>
              <a:rPr lang="el-GR" dirty="0" smtClean="0"/>
              <a:t/>
            </a:r>
            <a:br>
              <a:rPr lang="el-GR" dirty="0" smtClean="0"/>
            </a:br>
            <a:endParaRPr lang="el-GR" dirty="0"/>
          </a:p>
        </p:txBody>
      </p:sp>
      <p:sp>
        <p:nvSpPr>
          <p:cNvPr id="3" name="2 - Θέση περιεχομένου"/>
          <p:cNvSpPr>
            <a:spLocks noGrp="1"/>
          </p:cNvSpPr>
          <p:nvPr>
            <p:ph idx="1"/>
          </p:nvPr>
        </p:nvSpPr>
        <p:spPr>
          <a:xfrm>
            <a:off x="0" y="908720"/>
            <a:ext cx="9144000" cy="5949280"/>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el-GR" dirty="0" smtClean="0"/>
              <a:t>Ο μηχανικός αποκλεισμός των τμημάτων όπου γίνονται οικοδομικές εργασίες και η συνεχής διαβροχή με νερό του χώματος για να μειώνεται η σκόνη.</a:t>
            </a:r>
          </a:p>
          <a:p>
            <a:r>
              <a:rPr lang="el-GR" dirty="0" smtClean="0"/>
              <a:t>Συχνό πλύσιμο τοίχων και όλων των επιφανειών με απολυμαντικά για καταστροφή των μικροβίων και μυκήτων που μπορεί να διασπείρονται στον αέρα.</a:t>
            </a:r>
          </a:p>
          <a:p>
            <a:pPr lvl="0"/>
            <a:r>
              <a:rPr lang="el-GR" dirty="0" smtClean="0"/>
              <a:t>Αερισμός δωματίων, απολύμανση αέρα με ατμούς χημικών απολυμαντικών ή με υπεριώδη ακτινοβολία ή εφαρμογή συστημάτων καθαρισμού του αέρα με φίλτρα  κ.α.</a:t>
            </a:r>
          </a:p>
          <a:p>
            <a:pPr lvl="0"/>
            <a:r>
              <a:rPr lang="el-GR" b="1" u="sng" dirty="0" smtClean="0"/>
              <a:t> Έλεγχος του αέρα:</a:t>
            </a:r>
            <a:endParaRPr lang="el-GR" dirty="0" smtClean="0"/>
          </a:p>
          <a:p>
            <a:pPr>
              <a:buNone/>
            </a:pPr>
            <a:r>
              <a:rPr lang="el-GR" dirty="0" smtClean="0"/>
              <a:t>Στα νοσοκομεία, σε ειδικές μονάδες (χειρουργεία, Μονάδες Εντατικής Θεραπείας, Ογκολογικές κλινικές, Μονάδες </a:t>
            </a:r>
            <a:r>
              <a:rPr lang="el-GR" dirty="0" err="1" smtClean="0"/>
              <a:t>Μεταμόσευσης</a:t>
            </a:r>
            <a:r>
              <a:rPr lang="el-GR" dirty="0" smtClean="0"/>
              <a:t> κ.α.) γίνεται με ειδικά μηχανήματα μέτρηση του μικροβιακού φορτίου του αέρα και όταν βρίσκεται πάνω από τα επιτρεπτά όρια λαμβάνονται ειδικά μέτρα απολύμανσης.</a:t>
            </a:r>
          </a:p>
          <a:p>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3100" b="1" i="1" cap="all" dirty="0" smtClean="0">
                <a:solidFill>
                  <a:schemeClr val="bg1"/>
                </a:solidFill>
                <a:effectLst>
                  <a:innerShdw blurRad="63500" dist="50800">
                    <a:prstClr val="black">
                      <a:alpha val="50000"/>
                    </a:prstClr>
                  </a:innerShdw>
                </a:effectLst>
              </a:rPr>
              <a:t/>
            </a:r>
            <a:br>
              <a:rPr lang="el-GR" sz="3100" b="1" i="1" cap="all" dirty="0" smtClean="0">
                <a:solidFill>
                  <a:schemeClr val="bg1"/>
                </a:solidFill>
                <a:effectLst>
                  <a:innerShdw blurRad="63500" dist="50800">
                    <a:prstClr val="black">
                      <a:alpha val="50000"/>
                    </a:prstClr>
                  </a:innerShdw>
                </a:effectLst>
              </a:rPr>
            </a:br>
            <a:r>
              <a:rPr lang="el-GR" sz="3100" b="1" i="1" cap="all" dirty="0" err="1" smtClean="0">
                <a:solidFill>
                  <a:schemeClr val="bg1"/>
                </a:solidFill>
                <a:effectLst>
                  <a:innerShdw blurRad="63500" dist="50800">
                    <a:prstClr val="black">
                      <a:alpha val="50000"/>
                    </a:prstClr>
                  </a:innerShdw>
                </a:effectLst>
              </a:rPr>
              <a:t>νΟΣΗΜΑΤΑ</a:t>
            </a:r>
            <a:r>
              <a:rPr lang="el-GR" sz="3100" b="1" i="1" cap="all" dirty="0" smtClean="0">
                <a:solidFill>
                  <a:schemeClr val="bg1"/>
                </a:solidFill>
                <a:effectLst>
                  <a:innerShdw blurRad="63500" dist="50800">
                    <a:prstClr val="black">
                      <a:alpha val="50000"/>
                    </a:prstClr>
                  </a:innerShdw>
                </a:effectLst>
              </a:rPr>
              <a:t> από ΜΥΚΗΤΕΣ</a:t>
            </a:r>
            <a:r>
              <a:rPr lang="el-GR" b="1" i="1" cap="all" dirty="0" smtClean="0">
                <a:effectLst>
                  <a:innerShdw blurRad="63500" dist="50800">
                    <a:prstClr val="black">
                      <a:alpha val="50000"/>
                    </a:prstClr>
                  </a:innerShdw>
                </a:effectLst>
              </a:rPr>
              <a:t/>
            </a:r>
            <a:br>
              <a:rPr lang="el-GR" b="1" i="1" cap="all" dirty="0" smtClean="0">
                <a:effectLst>
                  <a:innerShdw blurRad="63500" dist="50800">
                    <a:prstClr val="black">
                      <a:alpha val="50000"/>
                    </a:prstClr>
                  </a:innerShdw>
                </a:effectLst>
              </a:rPr>
            </a:br>
            <a:endParaRPr lang="el-GR" dirty="0"/>
          </a:p>
        </p:txBody>
      </p:sp>
      <p:sp>
        <p:nvSpPr>
          <p:cNvPr id="3" name="2 - Θέση περιεχομένου"/>
          <p:cNvSpPr>
            <a:spLocks noGrp="1"/>
          </p:cNvSpPr>
          <p:nvPr>
            <p:ph idx="1"/>
          </p:nvPr>
        </p:nvSpPr>
        <p:spPr>
          <a:xfrm>
            <a:off x="0" y="764704"/>
            <a:ext cx="9144000" cy="6093296"/>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el-GR" dirty="0" smtClean="0">
                <a:solidFill>
                  <a:schemeClr val="bg1"/>
                </a:solidFill>
              </a:rPr>
              <a:t>Ενδεικτικά αναφέρουμε εδώ τις κυριότερες νοσολογικές οντότητες: </a:t>
            </a:r>
          </a:p>
          <a:p>
            <a:pPr>
              <a:buNone/>
            </a:pPr>
            <a:r>
              <a:rPr lang="el-GR" dirty="0" smtClean="0">
                <a:solidFill>
                  <a:schemeClr val="bg1"/>
                </a:solidFill>
              </a:rPr>
              <a:t> </a:t>
            </a:r>
          </a:p>
          <a:p>
            <a:r>
              <a:rPr lang="el-GR" b="1" u="sng" dirty="0" smtClean="0">
                <a:solidFill>
                  <a:schemeClr val="bg1"/>
                </a:solidFill>
              </a:rPr>
              <a:t>Λοιμώξεις δέρματος, νυχιών και τριχών</a:t>
            </a:r>
            <a:r>
              <a:rPr lang="el-GR" dirty="0" smtClean="0">
                <a:solidFill>
                  <a:schemeClr val="bg1"/>
                </a:solidFill>
              </a:rPr>
              <a:t> από </a:t>
            </a:r>
            <a:r>
              <a:rPr lang="el-GR" dirty="0" err="1" smtClean="0">
                <a:solidFill>
                  <a:schemeClr val="bg1"/>
                </a:solidFill>
              </a:rPr>
              <a:t>δερματόφυτα</a:t>
            </a:r>
            <a:r>
              <a:rPr lang="el-GR" dirty="0" smtClean="0">
                <a:solidFill>
                  <a:schemeClr val="bg1"/>
                </a:solidFill>
              </a:rPr>
              <a:t> (</a:t>
            </a:r>
            <a:r>
              <a:rPr lang="el-GR" dirty="0" err="1" smtClean="0">
                <a:solidFill>
                  <a:schemeClr val="bg1"/>
                </a:solidFill>
              </a:rPr>
              <a:t>Μικρόσπορα</a:t>
            </a:r>
            <a:r>
              <a:rPr lang="el-GR" dirty="0" smtClean="0">
                <a:solidFill>
                  <a:schemeClr val="bg1"/>
                </a:solidFill>
              </a:rPr>
              <a:t>, Τριχόφυτα, </a:t>
            </a:r>
            <a:r>
              <a:rPr lang="el-GR" dirty="0" err="1" smtClean="0">
                <a:solidFill>
                  <a:schemeClr val="bg1"/>
                </a:solidFill>
              </a:rPr>
              <a:t>Επιδερμόφυτα</a:t>
            </a:r>
            <a:r>
              <a:rPr lang="el-GR" dirty="0" smtClean="0">
                <a:solidFill>
                  <a:schemeClr val="bg1"/>
                </a:solidFill>
              </a:rPr>
              <a:t>) και από </a:t>
            </a:r>
            <a:r>
              <a:rPr lang="en-US" dirty="0" smtClean="0">
                <a:solidFill>
                  <a:schemeClr val="bg1"/>
                </a:solidFill>
              </a:rPr>
              <a:t>Candida </a:t>
            </a:r>
            <a:r>
              <a:rPr lang="en-US" dirty="0" err="1" smtClean="0">
                <a:solidFill>
                  <a:schemeClr val="bg1"/>
                </a:solidFill>
              </a:rPr>
              <a:t>spp</a:t>
            </a:r>
            <a:r>
              <a:rPr lang="el-GR" dirty="0" smtClean="0">
                <a:solidFill>
                  <a:schemeClr val="bg1"/>
                </a:solidFill>
              </a:rPr>
              <a:t>.</a:t>
            </a:r>
          </a:p>
          <a:p>
            <a:r>
              <a:rPr lang="el-GR" b="1" u="sng" dirty="0" smtClean="0">
                <a:solidFill>
                  <a:schemeClr val="bg1"/>
                </a:solidFill>
              </a:rPr>
              <a:t>Συστηματικές λοιμώξεις των οργάνων και ιστών του σώματος</a:t>
            </a:r>
            <a:r>
              <a:rPr lang="el-GR" dirty="0" smtClean="0">
                <a:solidFill>
                  <a:schemeClr val="bg1"/>
                </a:solidFill>
              </a:rPr>
              <a:t> (πνευμονία, δερματίτιδα, στοματίτιδα, μηνιγγίτιδα, </a:t>
            </a:r>
            <a:r>
              <a:rPr lang="el-GR" dirty="0" err="1" smtClean="0">
                <a:solidFill>
                  <a:schemeClr val="bg1"/>
                </a:solidFill>
              </a:rPr>
              <a:t>μυκηταιμία</a:t>
            </a:r>
            <a:r>
              <a:rPr lang="el-GR" dirty="0" smtClean="0">
                <a:solidFill>
                  <a:schemeClr val="bg1"/>
                </a:solidFill>
              </a:rPr>
              <a:t> κ.α.) από μύκητες όπως ο </a:t>
            </a:r>
            <a:r>
              <a:rPr lang="el-GR" dirty="0" err="1" smtClean="0">
                <a:solidFill>
                  <a:schemeClr val="bg1"/>
                </a:solidFill>
              </a:rPr>
              <a:t>κρυπτόκοκκος</a:t>
            </a:r>
            <a:r>
              <a:rPr lang="el-GR" dirty="0" smtClean="0">
                <a:solidFill>
                  <a:schemeClr val="bg1"/>
                </a:solidFill>
              </a:rPr>
              <a:t>, η </a:t>
            </a:r>
            <a:r>
              <a:rPr lang="en-US" dirty="0" smtClean="0">
                <a:solidFill>
                  <a:schemeClr val="bg1"/>
                </a:solidFill>
              </a:rPr>
              <a:t>Candida </a:t>
            </a:r>
            <a:r>
              <a:rPr lang="en-US" dirty="0" err="1" smtClean="0">
                <a:solidFill>
                  <a:schemeClr val="bg1"/>
                </a:solidFill>
              </a:rPr>
              <a:t>spp</a:t>
            </a:r>
            <a:r>
              <a:rPr lang="el-GR" dirty="0" smtClean="0">
                <a:solidFill>
                  <a:schemeClr val="bg1"/>
                </a:solidFill>
              </a:rPr>
              <a:t>., οι βλαστομύκητες, το </a:t>
            </a:r>
            <a:r>
              <a:rPr lang="el-GR" dirty="0" err="1" smtClean="0">
                <a:solidFill>
                  <a:schemeClr val="bg1"/>
                </a:solidFill>
              </a:rPr>
              <a:t>ιστόπλασμα</a:t>
            </a:r>
            <a:r>
              <a:rPr lang="el-GR" dirty="0" smtClean="0">
                <a:solidFill>
                  <a:schemeClr val="bg1"/>
                </a:solidFill>
              </a:rPr>
              <a:t>, το </a:t>
            </a:r>
            <a:r>
              <a:rPr lang="el-GR" dirty="0" err="1" smtClean="0">
                <a:solidFill>
                  <a:schemeClr val="bg1"/>
                </a:solidFill>
              </a:rPr>
              <a:t>γεώτριχο</a:t>
            </a:r>
            <a:r>
              <a:rPr lang="el-GR" dirty="0" smtClean="0">
                <a:solidFill>
                  <a:schemeClr val="bg1"/>
                </a:solidFill>
              </a:rPr>
              <a:t> κ.α.</a:t>
            </a:r>
          </a:p>
          <a:p>
            <a:r>
              <a:rPr lang="el-GR" b="1" u="sng" dirty="0" smtClean="0">
                <a:solidFill>
                  <a:schemeClr val="bg1"/>
                </a:solidFill>
              </a:rPr>
              <a:t>Ευκαιριακές λοιμώξεις</a:t>
            </a:r>
            <a:r>
              <a:rPr lang="el-GR" dirty="0" smtClean="0">
                <a:solidFill>
                  <a:schemeClr val="bg1"/>
                </a:solidFill>
              </a:rPr>
              <a:t> από διάφορους μύκητες (</a:t>
            </a:r>
            <a:r>
              <a:rPr lang="en-US" dirty="0" smtClean="0">
                <a:solidFill>
                  <a:schemeClr val="bg1"/>
                </a:solidFill>
              </a:rPr>
              <a:t>Candida </a:t>
            </a:r>
            <a:r>
              <a:rPr lang="en-US" dirty="0" err="1" smtClean="0">
                <a:solidFill>
                  <a:schemeClr val="bg1"/>
                </a:solidFill>
              </a:rPr>
              <a:t>spp</a:t>
            </a:r>
            <a:r>
              <a:rPr lang="el-GR" dirty="0" smtClean="0">
                <a:solidFill>
                  <a:schemeClr val="bg1"/>
                </a:solidFill>
              </a:rPr>
              <a:t>., </a:t>
            </a:r>
            <a:r>
              <a:rPr lang="el-GR" dirty="0" err="1" smtClean="0">
                <a:solidFill>
                  <a:schemeClr val="bg1"/>
                </a:solidFill>
              </a:rPr>
              <a:t>ασπέργιλλοι</a:t>
            </a:r>
            <a:r>
              <a:rPr lang="el-GR" dirty="0" smtClean="0">
                <a:solidFill>
                  <a:schemeClr val="bg1"/>
                </a:solidFill>
              </a:rPr>
              <a:t>, </a:t>
            </a:r>
            <a:r>
              <a:rPr lang="en-US" dirty="0" err="1" smtClean="0">
                <a:solidFill>
                  <a:schemeClr val="bg1"/>
                </a:solidFill>
              </a:rPr>
              <a:t>Penicillium</a:t>
            </a:r>
            <a:r>
              <a:rPr lang="el-GR" dirty="0" smtClean="0">
                <a:solidFill>
                  <a:schemeClr val="bg1"/>
                </a:solidFill>
              </a:rPr>
              <a:t>, </a:t>
            </a:r>
            <a:r>
              <a:rPr lang="en-US" dirty="0" err="1" smtClean="0">
                <a:solidFill>
                  <a:schemeClr val="bg1"/>
                </a:solidFill>
              </a:rPr>
              <a:t>Mucor</a:t>
            </a:r>
            <a:r>
              <a:rPr lang="el-GR" dirty="0" smtClean="0">
                <a:solidFill>
                  <a:schemeClr val="bg1"/>
                </a:solidFill>
              </a:rPr>
              <a:t> κ.α.) που εμφανίζονται όταν μειώνεται η άμυνα του οργανισμού (</a:t>
            </a:r>
            <a:r>
              <a:rPr lang="el-GR" dirty="0" err="1" smtClean="0">
                <a:solidFill>
                  <a:schemeClr val="bg1"/>
                </a:solidFill>
              </a:rPr>
              <a:t>ανοσοκαταστολή</a:t>
            </a:r>
            <a:r>
              <a:rPr lang="el-GR" dirty="0" smtClean="0">
                <a:solidFill>
                  <a:schemeClr val="bg1"/>
                </a:solidFill>
              </a:rPr>
              <a:t>).</a:t>
            </a:r>
          </a:p>
          <a:p>
            <a:pPr>
              <a:buNone/>
            </a:pPr>
            <a:endParaRPr lang="el-G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0466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2800" b="1" i="1" cap="all" dirty="0" err="1" smtClean="0">
                <a:effectLst>
                  <a:innerShdw blurRad="63500" dist="50800">
                    <a:prstClr val="black">
                      <a:alpha val="50000"/>
                    </a:prstClr>
                  </a:innerShdw>
                </a:effectLst>
              </a:rPr>
              <a:t>νΟΣΗΜΑΤΑ</a:t>
            </a:r>
            <a:r>
              <a:rPr lang="el-GR" sz="2800" b="1" i="1" cap="all" dirty="0" smtClean="0">
                <a:effectLst>
                  <a:innerShdw blurRad="63500" dist="50800">
                    <a:prstClr val="black">
                      <a:alpha val="50000"/>
                    </a:prstClr>
                  </a:innerShdw>
                </a:effectLst>
              </a:rPr>
              <a:t> από </a:t>
            </a:r>
            <a:r>
              <a:rPr lang="el-GR" sz="2800" b="1" i="1" cap="all" dirty="0" err="1" smtClean="0">
                <a:effectLst>
                  <a:innerShdw blurRad="63500" dist="50800">
                    <a:prstClr val="black">
                      <a:alpha val="50000"/>
                    </a:prstClr>
                  </a:innerShdw>
                </a:effectLst>
              </a:rPr>
              <a:t>ιουσ</a:t>
            </a:r>
            <a:endParaRPr lang="el-GR" sz="2800" b="1" i="1" cap="all" dirty="0">
              <a:effectLst>
                <a:innerShdw blurRad="63500" dist="50800">
                  <a:prstClr val="black">
                    <a:alpha val="50000"/>
                  </a:prstClr>
                </a:innerShdw>
              </a:effectLst>
            </a:endParaRPr>
          </a:p>
        </p:txBody>
      </p:sp>
      <p:sp>
        <p:nvSpPr>
          <p:cNvPr id="3" name="2 - Θέση περιεχομένου"/>
          <p:cNvSpPr>
            <a:spLocks noGrp="1"/>
          </p:cNvSpPr>
          <p:nvPr>
            <p:ph idx="1"/>
          </p:nvPr>
        </p:nvSpPr>
        <p:spPr>
          <a:xfrm>
            <a:off x="0" y="404664"/>
            <a:ext cx="9144000" cy="6453336"/>
          </a:xfrm>
        </p:spPr>
        <p:style>
          <a:lnRef idx="1">
            <a:schemeClr val="accent3"/>
          </a:lnRef>
          <a:fillRef idx="2">
            <a:schemeClr val="accent3"/>
          </a:fillRef>
          <a:effectRef idx="1">
            <a:schemeClr val="accent3"/>
          </a:effectRef>
          <a:fontRef idx="minor">
            <a:schemeClr val="dk1"/>
          </a:fontRef>
        </p:style>
        <p:txBody>
          <a:bodyPr>
            <a:noAutofit/>
          </a:bodyPr>
          <a:lstStyle/>
          <a:p>
            <a:pPr>
              <a:buNone/>
            </a:pPr>
            <a:r>
              <a:rPr lang="el-GR" sz="2000" dirty="0" smtClean="0"/>
              <a:t>Η μετάδοση των νόσων από ιούς γίνεται με σταγονίδια, αίμα, υγρά και εκκρίματα του σώματος. Διαφέρει ανάλογα με τον ιό. Οι κύριες οδοί είναι η αναπνευστική (ιώσεις αναπνευστικού), η στοματική – γαστρεντερική οδός (π.χ. </a:t>
            </a:r>
            <a:r>
              <a:rPr lang="el-GR" sz="2000" dirty="0" err="1" smtClean="0"/>
              <a:t>εντεροιοί</a:t>
            </a:r>
            <a:r>
              <a:rPr lang="el-GR" sz="2000" dirty="0" smtClean="0"/>
              <a:t>), η γεννητική (με σεξουαλική επαφή), το δέρμα (λύση συνεχείας), με μετάγγιση αίματος, στο έμβρυο μέσω του πλακούντα, κατά τον τοκετό μετά από λοίμωξη του τραχήλου της μήτρας (κάθετη μετάδοση), ή τέλος από το γάλα του θηλασμού.</a:t>
            </a:r>
            <a:endParaRPr lang="el-GR" sz="2000" b="1" i="1" u="sng" dirty="0" smtClean="0"/>
          </a:p>
          <a:p>
            <a:pPr>
              <a:buNone/>
            </a:pPr>
            <a:r>
              <a:rPr lang="el-GR" sz="2000" b="1" i="1" u="sng" dirty="0" smtClean="0"/>
              <a:t>Αναφορά και περιγραφή των κυριότερων ιών</a:t>
            </a:r>
          </a:p>
          <a:p>
            <a:r>
              <a:rPr lang="el-GR" sz="2000" b="1" i="1" u="sng" dirty="0" smtClean="0"/>
              <a:t>Ιογενείς νόσοι που αφορούν κυρίως τροπικές και αναπτυσσόμενες χώρες</a:t>
            </a:r>
          </a:p>
          <a:p>
            <a:r>
              <a:rPr lang="el-GR" sz="2400" dirty="0" smtClean="0"/>
              <a:t> </a:t>
            </a:r>
            <a:r>
              <a:rPr lang="el-GR" sz="2400" b="1" i="1" u="sng" dirty="0" err="1" smtClean="0"/>
              <a:t>Arbo</a:t>
            </a:r>
            <a:r>
              <a:rPr lang="el-GR" sz="2400" b="1" i="1" u="sng" dirty="0" smtClean="0"/>
              <a:t>-</a:t>
            </a:r>
            <a:r>
              <a:rPr lang="el-GR" sz="2400" b="1" i="1" u="sng" dirty="0" err="1" smtClean="0"/>
              <a:t>viruses</a:t>
            </a:r>
            <a:r>
              <a:rPr lang="el-GR" sz="2400" u="sng" dirty="0" smtClean="0"/>
              <a:t> (</a:t>
            </a:r>
            <a:r>
              <a:rPr lang="en-US" sz="2400" u="sng" dirty="0" smtClean="0"/>
              <a:t>Arthropod</a:t>
            </a:r>
            <a:r>
              <a:rPr lang="el-GR" sz="2400" u="sng" dirty="0" smtClean="0"/>
              <a:t>-</a:t>
            </a:r>
            <a:r>
              <a:rPr lang="en-US" sz="2400" u="sng" dirty="0" smtClean="0"/>
              <a:t>born</a:t>
            </a:r>
            <a:r>
              <a:rPr lang="el-GR" sz="2400" u="sng" dirty="0" smtClean="0"/>
              <a:t>-</a:t>
            </a:r>
            <a:r>
              <a:rPr lang="en-US" sz="2400" u="sng" dirty="0" smtClean="0"/>
              <a:t>viruses</a:t>
            </a:r>
            <a:r>
              <a:rPr lang="el-GR" sz="2400" u="sng" dirty="0" smtClean="0"/>
              <a:t>)</a:t>
            </a:r>
            <a:r>
              <a:rPr lang="el-GR" sz="2400" dirty="0" smtClean="0"/>
              <a:t> που μεταφέρονται με αρθρόποδα και αφορούν κυρίως τροπικές και αναπτυσσόμενες χώρες. Προκαλούν αιμορραγικούς πυρετούς, εγκεφαλίτιδες, αρθρίτιδες, εμπύρετα σύνδρομα κ.α. Συχνότεροι είναι ο κίτρινος πυρετός, ο </a:t>
            </a:r>
            <a:r>
              <a:rPr lang="el-GR" sz="2400" dirty="0" err="1" smtClean="0"/>
              <a:t>Δάγγειος</a:t>
            </a:r>
            <a:r>
              <a:rPr lang="el-GR" sz="2400" dirty="0" smtClean="0"/>
              <a:t> πυρετός ( “που τσακίζει κόκαλα”) κ.α.   </a:t>
            </a:r>
          </a:p>
          <a:p>
            <a:r>
              <a:rPr lang="el-GR" sz="2400" dirty="0" smtClean="0"/>
              <a:t>Οι </a:t>
            </a:r>
            <a:r>
              <a:rPr lang="el-GR" sz="2400" b="1" i="1" u="sng" dirty="0" err="1" smtClean="0"/>
              <a:t>ρινοϊοί</a:t>
            </a:r>
            <a:r>
              <a:rPr lang="el-GR" sz="2400" dirty="0" smtClean="0"/>
              <a:t> προκαλούν κοινό κρυολόγημα</a:t>
            </a:r>
          </a:p>
          <a:p>
            <a:r>
              <a:rPr lang="el-GR" sz="2400" dirty="0" smtClean="0"/>
              <a:t> Οι </a:t>
            </a:r>
            <a:r>
              <a:rPr lang="el-GR" sz="2400" b="1" i="1" dirty="0" err="1" smtClean="0"/>
              <a:t>εντεροϊοί</a:t>
            </a:r>
            <a:r>
              <a:rPr lang="el-GR" sz="2400" dirty="0" smtClean="0"/>
              <a:t> είναι </a:t>
            </a:r>
            <a:r>
              <a:rPr lang="el-GR" sz="2400" b="1" i="1" u="sng" dirty="0" smtClean="0"/>
              <a:t>Ιοί </a:t>
            </a:r>
            <a:r>
              <a:rPr lang="en-US" sz="2400" b="1" i="1" u="sng" dirty="0" smtClean="0"/>
              <a:t>Coxsackie</a:t>
            </a:r>
            <a:r>
              <a:rPr lang="el-GR" sz="2400" b="1" i="1" u="sng" dirty="0" smtClean="0"/>
              <a:t> και </a:t>
            </a:r>
            <a:r>
              <a:rPr lang="en-US" sz="2400" b="1" i="1" u="sng" dirty="0" smtClean="0"/>
              <a:t>Echo</a:t>
            </a:r>
            <a:r>
              <a:rPr lang="el-GR" sz="2400" b="1" i="1" u="sng" dirty="0" smtClean="0"/>
              <a:t>: </a:t>
            </a:r>
            <a:r>
              <a:rPr lang="el-GR" sz="2400" dirty="0" smtClean="0"/>
              <a:t>Προκαλούν εμπύρετες νόσους με εξάνθημα, μηνιγγίτιδα, κρυολογήματα, διάρροιες κ.α.</a:t>
            </a:r>
          </a:p>
          <a:p>
            <a:r>
              <a:rPr lang="el-GR" sz="2400" b="1" i="1" u="sng" dirty="0" smtClean="0"/>
              <a:t>Ιός </a:t>
            </a:r>
            <a:r>
              <a:rPr lang="el-GR" sz="2400" b="1" i="1" u="sng" dirty="0" err="1" smtClean="0"/>
              <a:t>πολυομυελίτιδας</a:t>
            </a:r>
            <a:endParaRPr lang="el-GR" sz="2400" b="1" i="1" u="sng" dirty="0" smtClean="0"/>
          </a:p>
          <a:p>
            <a:pPr>
              <a:buNone/>
            </a:pPr>
            <a:endParaRPr lang="el-GR" sz="20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0" y="0"/>
            <a:ext cx="9144000" cy="6909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152352" rIns="91440" bIns="38088"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1" u="sng" strike="noStrike" cap="none" normalizeH="0" baseline="0" dirty="0" smtClean="0">
                <a:ln>
                  <a:noFill/>
                </a:ln>
                <a:solidFill>
                  <a:schemeClr val="bg1"/>
                </a:solidFill>
                <a:effectLst/>
                <a:latin typeface="Arial" pitchFamily="34" charset="0"/>
                <a:cs typeface="Arial" pitchFamily="34" charset="0"/>
              </a:rPr>
              <a:t>Ιός ηπατίτιδας Α</a:t>
            </a:r>
            <a:endParaRPr kumimoji="0" lang="el-GR" sz="24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Μόλυνση με στοματική οδό, αποβάλλεται στα κόπρανα μέσω τον οποίων μεταδίδεται.</a:t>
            </a:r>
            <a:endParaRPr kumimoji="0" lang="el-GR" sz="24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smtClean="0">
                <a:ln>
                  <a:noFill/>
                </a:ln>
                <a:solidFill>
                  <a:schemeClr val="bg1"/>
                </a:solidFill>
                <a:effectLst/>
                <a:latin typeface="Arial" pitchFamily="34" charset="0"/>
                <a:cs typeface="Arial" pitchFamily="34" charset="0"/>
              </a:rPr>
              <a:t>Άλλοι ιοί ηπατίτιδας</a:t>
            </a:r>
            <a:endParaRPr kumimoji="0" lang="el-GR" sz="24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Η </a:t>
            </a:r>
            <a:r>
              <a:rPr kumimoji="0" lang="el-GR" sz="2400" b="1"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ηπατίτιδα Β</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μεταδίδεται από ασθενείς ή φορείς σε υγιείς </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1) με σεξουαλική επαφή, </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2) παρεντερικά με μολυσμένες σύριγγες μεταξύ τοξικομανών, τατουάζ και βελόνες τρυπήματος αυτιών, με ανάμιξη αίματος σε χειρουργούς, εργαστηριακούς κ.α. γιατρούς, προσωπικό μονάδων τεχνητού νεφρού, </a:t>
            </a:r>
            <a:r>
              <a:rPr kumimoji="0" lang="el-GR" sz="24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αιμοληπτών</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μετά τρύπημα, μετάγγιση μολυσμένου αίματος, πλάσματος και παραγώγων αυτών (παλαιότερα όταν ο έλεγχος δεν ήταν πλήρης, τώρα ο κίνδυνος έχει σχεδόν εκμηδενισθεί), </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3) με άμεση επαφή με όλα τα είδη εκκριμάτων πασχόντων από συγγενείς και ιατρικό και παραϊατρικό προσωπικό (ο ιός εισέρχεται από αμυχές, εκδορές δέρματος και από βλεννογόνους) </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4) με κάθετη μετάδοση από μητέρα στο παιδί κατά κύηση, τοκετό (ανάμιξη αίματος), κλπ. </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0" y="0"/>
            <a:ext cx="9144000" cy="679915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Υψηλού κινδύνου είναι άτομα:</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χρήστες ναρκωτικών,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πολυμεταγγιζόμενοι,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νεφροπαθείς,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ομοφυλόφιλοι,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γυναίκες με πολλαπλούς ερωτικούς συντρόφους και ελευθερίων ηθών,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χειρουργοί, οδοντίατροι, προσωπικό εργαστηρίων κ.α. </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Μέτρα προστασίας είναι η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χρήση γαντιών</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μάσκας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γυαλιών,</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μπλούζας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κ.α. προστατευτικού εξοπλισμού από το προσωπικό των νοσοκομείων, οδοντιάτρους κλπ., το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πολύ καλό πλύσιμο χεριών</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προσοχή για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αποφυγή τρυπημάτων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(χρήση συστημάτων ασφαλείας για αιμοληψία, απόρριψη βελονών κλπ.),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χρήση προφυλακτικού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κατά τη σεξουαλική επαφή,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ενημέρωση για μέτρα προστασίας,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χρήση παντού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μιας χρήσεως βελονών </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και άλλων υλικών διαγνωστικών κλπ., </a:t>
            </a:r>
            <a:r>
              <a:rPr kumimoji="0" lang="el-GR" sz="2400" b="0" i="0" u="sng" strike="noStrike" cap="none" normalizeH="0" baseline="0" dirty="0" smtClean="0">
                <a:ln>
                  <a:noFill/>
                </a:ln>
                <a:solidFill>
                  <a:schemeClr val="bg1"/>
                </a:solidFill>
                <a:effectLst/>
                <a:latin typeface="Arial" pitchFamily="34" charset="0"/>
                <a:ea typeface="Times New Roman" pitchFamily="18" charset="0"/>
                <a:cs typeface="Arial" pitchFamily="34" charset="0"/>
              </a:rPr>
              <a:t>σωστά μέτρα απολύμανσης-αποστείρωσης</a:t>
            </a: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και γενικότερα μέτρα αποφυγής των παραπάνω τρόπων μετάδοσης.</a:t>
            </a:r>
            <a:endParaRPr kumimoji="0" lang="el-GR"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0" y="188639"/>
            <a:ext cx="9144000" cy="6429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1" u="sng" strike="noStrike" cap="none" normalizeH="0" baseline="0" dirty="0" err="1" smtClean="0">
                <a:ln>
                  <a:noFill/>
                </a:ln>
                <a:solidFill>
                  <a:schemeClr val="bg1"/>
                </a:solidFill>
                <a:effectLst/>
                <a:latin typeface="Arial" pitchFamily="34" charset="0"/>
                <a:cs typeface="Arial" pitchFamily="34" charset="0"/>
              </a:rPr>
              <a:t>Ροταϊοί</a:t>
            </a:r>
            <a:endParaRPr kumimoji="0" lang="el-GR" sz="24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Αίτια γαστρεντερίτιδας σε παιδιά </a:t>
            </a:r>
            <a:endParaRPr kumimoji="0" lang="el-GR" sz="24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err="1" smtClean="0">
                <a:ln>
                  <a:noFill/>
                </a:ln>
                <a:solidFill>
                  <a:schemeClr val="bg1"/>
                </a:solidFill>
                <a:effectLst/>
                <a:latin typeface="Arial" pitchFamily="34" charset="0"/>
                <a:cs typeface="Arial" pitchFamily="34" charset="0"/>
              </a:rPr>
              <a:t>Αδενοϊοί</a:t>
            </a:r>
            <a:endParaRPr kumimoji="0" lang="el-GR" sz="24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Προκαλούν αναπνευστικές λοιμώξεις, επιπεφυκίτιδα, γαστρεντερίτιδα κ.α.</a:t>
            </a:r>
            <a:endParaRPr kumimoji="0" lang="el-GR" sz="24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err="1" smtClean="0">
                <a:ln>
                  <a:noFill/>
                </a:ln>
                <a:solidFill>
                  <a:schemeClr val="bg1"/>
                </a:solidFill>
                <a:effectLst/>
                <a:latin typeface="Arial" pitchFamily="34" charset="0"/>
                <a:cs typeface="Arial" pitchFamily="34" charset="0"/>
              </a:rPr>
              <a:t>Iός</a:t>
            </a:r>
            <a:r>
              <a:rPr kumimoji="0" lang="el-GR" sz="2400" b="1" i="1" u="sng" strike="noStrike" cap="none" normalizeH="0" baseline="0" dirty="0" smtClean="0">
                <a:ln>
                  <a:noFill/>
                </a:ln>
                <a:solidFill>
                  <a:schemeClr val="bg1"/>
                </a:solidFill>
                <a:effectLst/>
                <a:latin typeface="Arial" pitchFamily="34" charset="0"/>
                <a:cs typeface="Arial" pitchFamily="34" charset="0"/>
              </a:rPr>
              <a:t> της </a:t>
            </a:r>
            <a:r>
              <a:rPr kumimoji="0" lang="el-GR" sz="2400" b="1" i="1" u="sng" strike="noStrike" cap="none" normalizeH="0" baseline="0" dirty="0" err="1" smtClean="0">
                <a:ln>
                  <a:noFill/>
                </a:ln>
                <a:solidFill>
                  <a:schemeClr val="bg1"/>
                </a:solidFill>
                <a:effectLst/>
                <a:latin typeface="Arial" pitchFamily="34" charset="0"/>
                <a:cs typeface="Arial" pitchFamily="34" charset="0"/>
              </a:rPr>
              <a:t>ανοσοανεπάρκειας</a:t>
            </a:r>
            <a:r>
              <a:rPr kumimoji="0" lang="el-GR" sz="2400" b="1" i="1" u="sng" strike="noStrike" cap="none" normalizeH="0" baseline="0" dirty="0" smtClean="0">
                <a:ln>
                  <a:noFill/>
                </a:ln>
                <a:solidFill>
                  <a:schemeClr val="bg1"/>
                </a:solidFill>
                <a:effectLst/>
                <a:latin typeface="Arial" pitchFamily="34" charset="0"/>
                <a:cs typeface="Arial" pitchFamily="34" charset="0"/>
              </a:rPr>
              <a:t> του ανθρώπου (AIDS, ΗIV)</a:t>
            </a:r>
            <a:endParaRPr kumimoji="0" lang="el-GR" sz="24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Η μετάδοση του ιού γίνεται με τους τρόπους που αναφέρθηκαν για την ηπατίτιδα Β, και οι τρόποι προφύλαξης καθώς και οι ομάδες υψηλού κινδύνου γενικά μοιάζουν, εφόσον οι ιοί μεταδίδονται με παρόμοιο τρόπο. Δεν μεταδίδεται ο ιός με τη συνήθη κοινωνική επαφή με τους φορείς και ασθενείς.</a:t>
            </a:r>
            <a:endParaRPr kumimoji="0" lang="el-GR" sz="24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smtClean="0">
                <a:ln>
                  <a:noFill/>
                </a:ln>
                <a:solidFill>
                  <a:schemeClr val="bg1"/>
                </a:solidFill>
                <a:effectLst/>
                <a:latin typeface="Arial" pitchFamily="34" charset="0"/>
                <a:cs typeface="Arial" pitchFamily="34" charset="0"/>
              </a:rPr>
              <a:t>Ιός λύσσας</a:t>
            </a:r>
            <a:endParaRPr kumimoji="0" lang="el-GR" sz="24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err="1" smtClean="0">
                <a:ln>
                  <a:noFill/>
                </a:ln>
                <a:solidFill>
                  <a:schemeClr val="bg1"/>
                </a:solidFill>
                <a:effectLst/>
                <a:latin typeface="Arial" pitchFamily="34" charset="0"/>
                <a:cs typeface="Arial" pitchFamily="34" charset="0"/>
              </a:rPr>
              <a:t>ΟρθομυξοΙοί</a:t>
            </a:r>
            <a:r>
              <a:rPr kumimoji="0" lang="el-GR" sz="2400" b="1" i="1" u="sng" strike="noStrike" cap="none" normalizeH="0" baseline="0" dirty="0" smtClean="0">
                <a:ln>
                  <a:noFill/>
                </a:ln>
                <a:solidFill>
                  <a:schemeClr val="bg1"/>
                </a:solidFill>
                <a:effectLst/>
                <a:latin typeface="Arial" pitchFamily="34" charset="0"/>
                <a:cs typeface="Arial" pitchFamily="34" charset="0"/>
              </a:rPr>
              <a:t> π.χ. ιός της </a:t>
            </a:r>
            <a:r>
              <a:rPr kumimoji="0" lang="el-GR" sz="2400" b="1" i="1" u="sng" strike="noStrike" cap="none" normalizeH="0" baseline="0" dirty="0" err="1" smtClean="0">
                <a:ln>
                  <a:noFill/>
                </a:ln>
                <a:solidFill>
                  <a:schemeClr val="bg1"/>
                </a:solidFill>
                <a:effectLst/>
                <a:latin typeface="Arial" pitchFamily="34" charset="0"/>
                <a:cs typeface="Arial" pitchFamily="34" charset="0"/>
              </a:rPr>
              <a:t>γρίππης</a:t>
            </a:r>
            <a:r>
              <a:rPr kumimoji="0" lang="el-GR" sz="2400" b="1" i="1" u="sng" strike="noStrike" cap="none" normalizeH="0" baseline="0" dirty="0" smtClean="0">
                <a:ln>
                  <a:noFill/>
                </a:ln>
                <a:solidFill>
                  <a:schemeClr val="bg1"/>
                </a:solidFill>
                <a:effectLst/>
                <a:latin typeface="Arial" pitchFamily="34" charset="0"/>
                <a:cs typeface="Arial" pitchFamily="34" charset="0"/>
              </a:rPr>
              <a:t> (</a:t>
            </a:r>
            <a:r>
              <a:rPr kumimoji="0" lang="el-GR" sz="2400" b="1" i="1" u="sng" strike="noStrike" cap="none" normalizeH="0" baseline="0" dirty="0" err="1" smtClean="0">
                <a:ln>
                  <a:noFill/>
                </a:ln>
                <a:solidFill>
                  <a:schemeClr val="bg1"/>
                </a:solidFill>
                <a:effectLst/>
                <a:latin typeface="Arial" pitchFamily="34" charset="0"/>
                <a:cs typeface="Arial" pitchFamily="34" charset="0"/>
              </a:rPr>
              <a:t>ινφλουέντζα</a:t>
            </a:r>
            <a:r>
              <a:rPr kumimoji="0" lang="el-GR" sz="2400" b="1" i="1" u="sng" strike="noStrike" cap="none" normalizeH="0" baseline="0" dirty="0" smtClean="0">
                <a:ln>
                  <a:noFill/>
                </a:ln>
                <a:solidFill>
                  <a:schemeClr val="bg1"/>
                </a:solidFill>
                <a:effectLst/>
                <a:latin typeface="Arial" pitchFamily="34" charset="0"/>
                <a:cs typeface="Arial" pitchFamily="34" charset="0"/>
              </a:rPr>
              <a:t>)</a:t>
            </a:r>
            <a:endParaRPr kumimoji="0" lang="el-GR" sz="24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err="1" smtClean="0">
                <a:ln>
                  <a:noFill/>
                </a:ln>
                <a:solidFill>
                  <a:schemeClr val="bg1"/>
                </a:solidFill>
                <a:effectLst/>
                <a:latin typeface="Arial" pitchFamily="34" charset="0"/>
                <a:cs typeface="Arial" pitchFamily="34" charset="0"/>
              </a:rPr>
              <a:t>Παραμυξοϊοί</a:t>
            </a:r>
            <a:r>
              <a:rPr kumimoji="0" lang="el-GR" sz="2400" b="1" i="1" u="sng" strike="noStrike" cap="none" normalizeH="0" baseline="0" dirty="0" smtClean="0">
                <a:ln>
                  <a:noFill/>
                </a:ln>
                <a:solidFill>
                  <a:schemeClr val="bg1"/>
                </a:solidFill>
                <a:effectLst/>
                <a:latin typeface="Arial" pitchFamily="34" charset="0"/>
                <a:cs typeface="Arial" pitchFamily="34" charset="0"/>
              </a:rPr>
              <a:t> (Ιλαρά, Παρωτίτιδα, αναπνευστικού </a:t>
            </a:r>
            <a:r>
              <a:rPr kumimoji="0" lang="el-GR" sz="2400" b="1" i="1" u="sng" strike="noStrike" cap="none" normalizeH="0" baseline="0" dirty="0" err="1" smtClean="0">
                <a:ln>
                  <a:noFill/>
                </a:ln>
                <a:solidFill>
                  <a:schemeClr val="bg1"/>
                </a:solidFill>
                <a:effectLst/>
                <a:latin typeface="Arial" pitchFamily="34" charset="0"/>
                <a:cs typeface="Arial" pitchFamily="34" charset="0"/>
              </a:rPr>
              <a:t>συγκυτίου</a:t>
            </a:r>
            <a:r>
              <a:rPr kumimoji="0" lang="el-GR" sz="2400" b="1" i="1" u="sng" strike="noStrike" cap="none" normalizeH="0" baseline="0" dirty="0" smtClean="0">
                <a:ln>
                  <a:noFill/>
                </a:ln>
                <a:solidFill>
                  <a:schemeClr val="bg1"/>
                </a:solidFill>
                <a:effectLst/>
                <a:latin typeface="Arial" pitchFamily="34" charset="0"/>
                <a:cs typeface="Arial" pitchFamily="34" charset="0"/>
              </a:rPr>
              <a:t>) και ιός ερυθράς (</a:t>
            </a:r>
            <a:r>
              <a:rPr kumimoji="0" lang="el-GR" sz="2400" b="1" i="1" u="sng" strike="noStrike" cap="none" normalizeH="0" baseline="0" dirty="0" err="1" smtClean="0">
                <a:ln>
                  <a:noFill/>
                </a:ln>
                <a:solidFill>
                  <a:schemeClr val="bg1"/>
                </a:solidFill>
                <a:effectLst/>
                <a:latin typeface="Arial" pitchFamily="34" charset="0"/>
                <a:cs typeface="Arial" pitchFamily="34" charset="0"/>
              </a:rPr>
              <a:t>τογκα</a:t>
            </a:r>
            <a:r>
              <a:rPr kumimoji="0" lang="el-GR" sz="2400" b="1" i="1" u="sng" strike="noStrike" cap="none" normalizeH="0" baseline="0" dirty="0" smtClean="0">
                <a:ln>
                  <a:noFill/>
                </a:ln>
                <a:solidFill>
                  <a:schemeClr val="bg1"/>
                </a:solidFill>
                <a:effectLst/>
                <a:latin typeface="Arial" pitchFamily="34" charset="0"/>
                <a:cs typeface="Arial" pitchFamily="34" charset="0"/>
              </a:rPr>
              <a:t>-ιός)</a:t>
            </a:r>
            <a:endParaRPr kumimoji="0" lang="el-GR" sz="24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1" i="1" u="sng" strike="noStrike" cap="none" normalizeH="0" baseline="0" dirty="0" err="1" smtClean="0">
                <a:ln>
                  <a:noFill/>
                </a:ln>
                <a:solidFill>
                  <a:schemeClr val="bg1"/>
                </a:solidFill>
                <a:effectLst/>
                <a:latin typeface="Arial" pitchFamily="34" charset="0"/>
                <a:cs typeface="Arial" pitchFamily="34" charset="0"/>
              </a:rPr>
              <a:t>Ευλογιοϊοί</a:t>
            </a:r>
            <a:r>
              <a:rPr kumimoji="0" lang="el-GR" sz="2400" b="1" i="1" u="sng" strike="noStrike" cap="none" normalizeH="0" baseline="0" dirty="0" smtClean="0">
                <a:ln>
                  <a:noFill/>
                </a:ln>
                <a:solidFill>
                  <a:schemeClr val="bg1"/>
                </a:solidFill>
                <a:effectLst/>
                <a:latin typeface="Arial" pitchFamily="34" charset="0"/>
                <a:cs typeface="Arial" pitchFamily="34" charset="0"/>
              </a:rPr>
              <a:t> (ευλογιάς, μολυσματικής </a:t>
            </a:r>
            <a:r>
              <a:rPr kumimoji="0" lang="el-GR" sz="2400" b="1" i="1" u="sng" strike="noStrike" cap="none" normalizeH="0" baseline="0" dirty="0" err="1" smtClean="0">
                <a:ln>
                  <a:noFill/>
                </a:ln>
                <a:solidFill>
                  <a:schemeClr val="bg1"/>
                </a:solidFill>
                <a:effectLst/>
                <a:latin typeface="Arial" pitchFamily="34" charset="0"/>
                <a:cs typeface="Arial" pitchFamily="34" charset="0"/>
              </a:rPr>
              <a:t>τερμίνθου</a:t>
            </a:r>
            <a:r>
              <a:rPr kumimoji="0" lang="el-GR" sz="2400" b="1" i="1" u="sng" strike="noStrike" cap="none" normalizeH="0" baseline="0" dirty="0" smtClean="0">
                <a:ln>
                  <a:noFill/>
                </a:ln>
                <a:solidFill>
                  <a:schemeClr val="bg1"/>
                </a:solidFill>
                <a:effectLst/>
                <a:latin typeface="Arial" pitchFamily="34" charset="0"/>
                <a:cs typeface="Arial" pitchFamily="34" charset="0"/>
              </a:rPr>
              <a:t>)</a:t>
            </a:r>
            <a:endParaRPr kumimoji="0" lang="el-GR" sz="24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0" y="221198"/>
            <a:ext cx="9144000" cy="628627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152352" rIns="91440" bIns="38088"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r"/>
                <a:tab pos="2636838" algn="ctr"/>
                <a:tab pos="5273675" algn="r"/>
              </a:tabLst>
            </a:pPr>
            <a:r>
              <a:rPr kumimoji="0" lang="el-GR" sz="2000" b="1" i="1" u="sng" strike="noStrike" cap="none" normalizeH="0" baseline="0" dirty="0" err="1" smtClean="0">
                <a:ln>
                  <a:noFill/>
                </a:ln>
                <a:solidFill>
                  <a:schemeClr val="bg1"/>
                </a:solidFill>
                <a:effectLst/>
                <a:latin typeface="Arial" pitchFamily="34" charset="0"/>
                <a:cs typeface="Arial" pitchFamily="34" charset="0"/>
              </a:rPr>
              <a:t>Ερπητοϊοί</a:t>
            </a:r>
            <a:r>
              <a:rPr kumimoji="0" lang="el-GR" sz="2000" b="1" i="1" u="sng" strike="noStrike" cap="none" normalizeH="0" baseline="0" dirty="0" smtClean="0">
                <a:ln>
                  <a:noFill/>
                </a:ln>
                <a:solidFill>
                  <a:schemeClr val="bg1"/>
                </a:solidFill>
                <a:effectLst/>
                <a:latin typeface="Arial" pitchFamily="34" charset="0"/>
                <a:cs typeface="Arial" pitchFamily="34" charset="0"/>
              </a:rPr>
              <a:t> (έρπητας απλός, </a:t>
            </a:r>
            <a:r>
              <a:rPr kumimoji="0" lang="el-GR" sz="2000" b="1" i="1" u="sng" strike="noStrike" cap="none" normalizeH="0" baseline="0" dirty="0" err="1" smtClean="0">
                <a:ln>
                  <a:noFill/>
                </a:ln>
                <a:solidFill>
                  <a:schemeClr val="bg1"/>
                </a:solidFill>
                <a:effectLst/>
                <a:latin typeface="Arial" pitchFamily="34" charset="0"/>
                <a:cs typeface="Arial" pitchFamily="34" charset="0"/>
              </a:rPr>
              <a:t>ανεμοευλογιάς</a:t>
            </a:r>
            <a:r>
              <a:rPr kumimoji="0" lang="el-GR" sz="2000" b="1" i="1" u="sng" strike="noStrike" cap="none" normalizeH="0" baseline="0" dirty="0" smtClean="0">
                <a:ln>
                  <a:noFill/>
                </a:ln>
                <a:solidFill>
                  <a:schemeClr val="bg1"/>
                </a:solidFill>
                <a:effectLst/>
                <a:latin typeface="Arial" pitchFamily="34" charset="0"/>
                <a:cs typeface="Arial" pitchFamily="34" charset="0"/>
              </a:rPr>
              <a:t>-ζωστήρα, CMV, EB</a:t>
            </a:r>
            <a:endParaRPr kumimoji="0" lang="el-GR" sz="20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636838" algn="ctr"/>
                <a:tab pos="5273675" algn="r"/>
              </a:tabLst>
            </a:pPr>
            <a:r>
              <a:rPr kumimoji="0" lang="el-GR" sz="2000" b="1" i="1" u="sng" strike="noStrike" cap="none" normalizeH="0" baseline="0" dirty="0" smtClean="0">
                <a:ln>
                  <a:noFill/>
                </a:ln>
                <a:solidFill>
                  <a:schemeClr val="bg1"/>
                </a:solidFill>
                <a:effectLst/>
                <a:latin typeface="Arial" pitchFamily="34" charset="0"/>
                <a:cs typeface="Arial" pitchFamily="34" charset="0"/>
              </a:rPr>
              <a:t>Απλός έρπητας (1 και 2)</a:t>
            </a:r>
            <a:endParaRPr kumimoji="0" lang="el-GR" sz="20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636838" algn="ctr"/>
                <a:tab pos="5273675" algn="r"/>
              </a:tabLst>
            </a:pPr>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Προκαλούνται βλάβες δέρματος και βλεννογόνων υπό μορφή βλατίδων, </a:t>
            </a:r>
            <a:r>
              <a:rPr kumimoji="0" lang="el-GR" sz="20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φυσσαλίδων</a:t>
            </a:r>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και ελκών. Στα προσβεβλημένα κύτταρα δημιουργούνται έγκλειστα. Χαρακτηριστικά οι νοσήσεις από έρπητα ακολουθούνται από υποτροπές, γιατί ο ιός παραμένει σε λανθάνουσα κατάσταση στα αισθητικά γάγγλια και </a:t>
            </a:r>
            <a:r>
              <a:rPr kumimoji="0" lang="el-GR" sz="20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επανεκδηλώνεται</a:t>
            </a:r>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μετά κατά διαστήματα. Ο τύπος 1 προκαλεί </a:t>
            </a:r>
            <a:r>
              <a:rPr kumimoji="0" lang="el-GR" sz="20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επιχείλια</a:t>
            </a:r>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βλάβη, στοματίτιδα, βαριά </a:t>
            </a:r>
            <a:r>
              <a:rPr kumimoji="0" lang="el-GR" sz="20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κερατο</a:t>
            </a:r>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-επιπεφυκίτιδα και εγκεφαλίτιδα και ο τύπος 2 βλάβες γεννητικών οργάνων (σεξουαλικά μεταδιδόμενος και πιθανώς </a:t>
            </a:r>
            <a:r>
              <a:rPr kumimoji="0" lang="el-GR" sz="2000" b="0"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προκαρκινική</a:t>
            </a:r>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κατάσταση) και νεογνικό έρπητα από τη δίοδο από μολυσμένο τράχηλο, αλλά οι εντοπίσεις δεν είναι αποκλειστικές για κάθε τύπο έρπητα. </a:t>
            </a:r>
            <a:endParaRPr kumimoji="0" lang="el-GR" sz="2000" b="1" i="1" u="sng" strike="noStrike" cap="none" normalizeH="0" baseline="0" dirty="0" smtClean="0">
              <a:ln>
                <a:noFill/>
              </a:ln>
              <a:solidFill>
                <a:schemeClr val="bg1"/>
              </a:solidFill>
              <a:effectLst/>
              <a:latin typeface="Arial"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636838" algn="ctr"/>
                <a:tab pos="5273675" algn="r"/>
              </a:tabLst>
            </a:pPr>
            <a:r>
              <a:rPr kumimoji="0" lang="el-GR" sz="2000" b="1" i="1" u="sng" strike="noStrike" cap="none" normalizeH="0" baseline="0" dirty="0" smtClean="0">
                <a:ln>
                  <a:noFill/>
                </a:ln>
                <a:solidFill>
                  <a:schemeClr val="bg1"/>
                </a:solidFill>
                <a:effectLst/>
                <a:latin typeface="Arial" pitchFamily="34" charset="0"/>
                <a:cs typeface="Arial" pitchFamily="34" charset="0"/>
              </a:rPr>
              <a:t>Ιός </a:t>
            </a:r>
            <a:r>
              <a:rPr kumimoji="0" lang="el-GR" sz="2000" b="1" i="1" u="sng" strike="noStrike" cap="none" normalizeH="0" baseline="0" dirty="0" err="1" smtClean="0">
                <a:ln>
                  <a:noFill/>
                </a:ln>
                <a:solidFill>
                  <a:schemeClr val="bg1"/>
                </a:solidFill>
                <a:effectLst/>
                <a:latin typeface="Arial" pitchFamily="34" charset="0"/>
                <a:cs typeface="Arial" pitchFamily="34" charset="0"/>
              </a:rPr>
              <a:t>ανεμοευλογιάς</a:t>
            </a:r>
            <a:r>
              <a:rPr kumimoji="0" lang="el-GR" sz="2000" b="1" i="1" u="sng" strike="noStrike" cap="none" normalizeH="0" baseline="0" dirty="0" smtClean="0">
                <a:ln>
                  <a:noFill/>
                </a:ln>
                <a:solidFill>
                  <a:schemeClr val="bg1"/>
                </a:solidFill>
                <a:effectLst/>
                <a:latin typeface="Arial" pitchFamily="34" charset="0"/>
                <a:cs typeface="Arial" pitchFamily="34" charset="0"/>
              </a:rPr>
              <a:t> – έρπητα ζωστήρα</a:t>
            </a:r>
            <a:endParaRPr kumimoji="0" lang="el-GR" sz="2000" b="1" i="1" u="sng" strike="noStrike" cap="none" normalizeH="0" baseline="0" dirty="0" smtClean="0">
              <a:ln>
                <a:noFill/>
              </a:ln>
              <a:solidFill>
                <a:schemeClr val="bg1"/>
              </a:solidFill>
              <a:effectLst/>
              <a:latin typeface="Arial" pitchFamily="34" charset="0"/>
              <a:cs typeface="Times New Roman" pitchFamily="18" charset="0"/>
            </a:endParaRPr>
          </a:p>
          <a:p>
            <a:r>
              <a:rPr kumimoji="0" lang="el-GR"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Προκαλεί την παιδική εξανθηματική νόσος αλλά και τον ζωστήρα σε ενηλίκους από αναζωπύρωση του ιού σε μείωση της άμυνας. </a:t>
            </a:r>
            <a:r>
              <a:rPr lang="el-GR" sz="2000" b="1" i="1" u="sng" dirty="0" smtClean="0"/>
              <a:t>CMV (</a:t>
            </a:r>
            <a:r>
              <a:rPr lang="el-GR" sz="2000" b="1" i="1" u="sng" dirty="0" err="1" smtClean="0"/>
              <a:t>Κυτταρο</a:t>
            </a:r>
            <a:r>
              <a:rPr lang="el-GR" sz="2000" b="1" i="1" u="sng" dirty="0" smtClean="0"/>
              <a:t> – </a:t>
            </a:r>
            <a:r>
              <a:rPr lang="el-GR" sz="2000" b="1" i="1" u="sng" dirty="0" err="1" smtClean="0"/>
              <a:t>μεγαλο</a:t>
            </a:r>
            <a:r>
              <a:rPr lang="el-GR" sz="2000" b="1" i="1" u="sng" dirty="0" smtClean="0"/>
              <a:t> - ιός)</a:t>
            </a:r>
          </a:p>
          <a:p>
            <a:r>
              <a:rPr lang="el-GR" sz="2400" dirty="0" smtClean="0"/>
              <a:t>Αν νοσεί η έγκυος, προκαλείται ενδομήτριος θάνατος ή συγγενής νόσος (</a:t>
            </a:r>
            <a:r>
              <a:rPr lang="el-GR" sz="2400" dirty="0" err="1" smtClean="0"/>
              <a:t>προωρότητα</a:t>
            </a:r>
            <a:r>
              <a:rPr lang="el-GR" sz="2400" dirty="0" smtClean="0"/>
              <a:t>, βλάβες ΚΝΣ, οφθαλμού, διανοητική καθυστέρηση κλπ.). </a:t>
            </a:r>
          </a:p>
          <a:p>
            <a:r>
              <a:rPr lang="el-GR" sz="2400" b="1" i="1" u="sng" dirty="0" smtClean="0"/>
              <a:t>Ιός </a:t>
            </a:r>
            <a:r>
              <a:rPr lang="el-GR" sz="2400" b="1" i="1" u="sng" dirty="0" err="1" smtClean="0"/>
              <a:t>Epstein</a:t>
            </a:r>
            <a:r>
              <a:rPr lang="el-GR" sz="2400" b="1" i="1" u="sng" dirty="0" smtClean="0"/>
              <a:t> </a:t>
            </a:r>
            <a:r>
              <a:rPr lang="el-GR" sz="2400" b="1" i="1" u="sng" dirty="0" err="1" smtClean="0"/>
              <a:t>Barr</a:t>
            </a:r>
            <a:endParaRPr lang="el-GR" sz="2400" b="1" i="1" u="sng" dirty="0" smtClean="0"/>
          </a:p>
          <a:p>
            <a:r>
              <a:rPr lang="el-GR" sz="2400" dirty="0" smtClean="0"/>
              <a:t>Προκαλεί τη λοιμώδη μονοπυρήνωση. </a:t>
            </a:r>
          </a:p>
          <a:p>
            <a:pPr marL="0" marR="0" lvl="0" indent="0" algn="just" defTabSz="914400" rtl="0" eaLnBrk="0" fontAlgn="base" latinLnBrk="0" hangingPunct="0">
              <a:lnSpc>
                <a:spcPct val="100000"/>
              </a:lnSpc>
              <a:spcBef>
                <a:spcPct val="0"/>
              </a:spcBef>
              <a:spcAft>
                <a:spcPct val="0"/>
              </a:spcAft>
              <a:buClrTx/>
              <a:buSzTx/>
              <a:buFontTx/>
              <a:buNone/>
              <a:tabLst>
                <a:tab pos="457200" algn="r"/>
                <a:tab pos="2636838" algn="ctr"/>
                <a:tab pos="5273675" algn="r"/>
              </a:tabLst>
            </a:pPr>
            <a:endParaRPr kumimoji="0" lang="el-GR"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ΥΛΗ_ΜΙΚΡ_Θ"/>
          <p:cNvPicPr>
            <a:picLocks noChangeAspect="1" noChangeArrowheads="1"/>
          </p:cNvPicPr>
          <p:nvPr/>
        </p:nvPicPr>
        <p:blipFill>
          <a:blip r:embed="rId2" cstate="print"/>
          <a:srcRect t="11456" b="14772"/>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557B8B-77ED-461B-8BA2-E16ECFC8BBCF}" type="datetime1">
              <a:rPr lang="el-GR" smtClean="0"/>
              <a:pPr/>
              <a:t>3/12/2014</a:t>
            </a:fld>
            <a:endParaRPr lang="el-GR"/>
          </a:p>
        </p:txBody>
      </p:sp>
      <p:sp>
        <p:nvSpPr>
          <p:cNvPr id="3" name="2 - Θέση υποσέλιδου"/>
          <p:cNvSpPr>
            <a:spLocks noGrp="1"/>
          </p:cNvSpPr>
          <p:nvPr>
            <p:ph type="ftr" sz="quarter" idx="11"/>
          </p:nvPr>
        </p:nvSpPr>
        <p:spPr/>
        <p:txBody>
          <a:bodyPr/>
          <a:lstStyle/>
          <a:p>
            <a:r>
              <a:rPr lang="el-GR" smtClean="0"/>
              <a:t>Αναστασιάδη Ντότσικα Ιωάννα Μ.Δ.Ε.</a:t>
            </a:r>
            <a:endParaRPr lang="el-GR"/>
          </a:p>
        </p:txBody>
      </p:sp>
      <p:sp>
        <p:nvSpPr>
          <p:cNvPr id="4" name="3 - Θέση αριθμού διαφάνειας"/>
          <p:cNvSpPr>
            <a:spLocks noGrp="1"/>
          </p:cNvSpPr>
          <p:nvPr>
            <p:ph type="sldNum" sz="quarter" idx="12"/>
          </p:nvPr>
        </p:nvSpPr>
        <p:spPr/>
        <p:txBody>
          <a:bodyPr/>
          <a:lstStyle/>
          <a:p>
            <a:fld id="{E4D9FCAE-42D1-4E40-8D2D-229BA24A834B}" type="slidenum">
              <a:rPr lang="el-GR" smtClean="0"/>
              <a:pPr/>
              <a:t>79</a:t>
            </a:fld>
            <a:endParaRPr lang="el-GR"/>
          </a:p>
        </p:txBody>
      </p:sp>
      <p:sp>
        <p:nvSpPr>
          <p:cNvPr id="5" name="4 - Αστέρι 5 ακτινών"/>
          <p:cNvSpPr/>
          <p:nvPr/>
        </p:nvSpPr>
        <p:spPr>
          <a:xfrm rot="20571772">
            <a:off x="539552" y="620688"/>
            <a:ext cx="914400" cy="9144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Ήλιος"/>
          <p:cNvSpPr/>
          <p:nvPr/>
        </p:nvSpPr>
        <p:spPr>
          <a:xfrm>
            <a:off x="7812360" y="620688"/>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Σύννεφο"/>
          <p:cNvSpPr/>
          <p:nvPr/>
        </p:nvSpPr>
        <p:spPr>
          <a:xfrm>
            <a:off x="1331640" y="1700808"/>
            <a:ext cx="5976664" cy="2808312"/>
          </a:xfrm>
          <a:prstGeom prst="cloud">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smtClean="0">
                <a:solidFill>
                  <a:schemeClr val="bg1"/>
                </a:solidFill>
              </a:rPr>
              <a:t>Ευχαριστώ για την προσοχή σας</a:t>
            </a:r>
            <a:endParaRPr lang="el-GR" sz="4000" dirty="0">
              <a:solidFill>
                <a:schemeClr val="bg1"/>
              </a:solidFill>
            </a:endParaRPr>
          </a:p>
        </p:txBody>
      </p:sp>
      <p:sp>
        <p:nvSpPr>
          <p:cNvPr id="8" name="7 - Ελεύθερη σχεδίαση"/>
          <p:cNvSpPr/>
          <p:nvPr/>
        </p:nvSpPr>
        <p:spPr>
          <a:xfrm>
            <a:off x="267286" y="836712"/>
            <a:ext cx="8481178" cy="4824536"/>
          </a:xfrm>
          <a:custGeom>
            <a:avLst/>
            <a:gdLst>
              <a:gd name="connsiteX0" fmla="*/ 6907237 w 7528491"/>
              <a:gd name="connsiteY0" fmla="*/ 3756074 h 3868616"/>
              <a:gd name="connsiteX1" fmla="*/ 7076049 w 7528491"/>
              <a:gd name="connsiteY1" fmla="*/ 3699804 h 3868616"/>
              <a:gd name="connsiteX2" fmla="*/ 7399606 w 7528491"/>
              <a:gd name="connsiteY2" fmla="*/ 3291840 h 3868616"/>
              <a:gd name="connsiteX3" fmla="*/ 7455877 w 7528491"/>
              <a:gd name="connsiteY3" fmla="*/ 3418450 h 3868616"/>
              <a:gd name="connsiteX4" fmla="*/ 7512148 w 7528491"/>
              <a:gd name="connsiteY4" fmla="*/ 3502856 h 3868616"/>
              <a:gd name="connsiteX5" fmla="*/ 7526216 w 7528491"/>
              <a:gd name="connsiteY5" fmla="*/ 3587262 h 3868616"/>
              <a:gd name="connsiteX6" fmla="*/ 1575582 w 7528491"/>
              <a:gd name="connsiteY6" fmla="*/ 3545059 h 3868616"/>
              <a:gd name="connsiteX7" fmla="*/ 2405576 w 7528491"/>
              <a:gd name="connsiteY7" fmla="*/ 3868616 h 3868616"/>
              <a:gd name="connsiteX8" fmla="*/ 2419643 w 7528491"/>
              <a:gd name="connsiteY8" fmla="*/ 2841674 h 3868616"/>
              <a:gd name="connsiteX9" fmla="*/ 5936566 w 7528491"/>
              <a:gd name="connsiteY9" fmla="*/ 2869810 h 3868616"/>
              <a:gd name="connsiteX10" fmla="*/ 7104185 w 7528491"/>
              <a:gd name="connsiteY10" fmla="*/ 2518117 h 3868616"/>
              <a:gd name="connsiteX11" fmla="*/ 7174523 w 7528491"/>
              <a:gd name="connsiteY11" fmla="*/ 2504050 h 3868616"/>
              <a:gd name="connsiteX12" fmla="*/ 2475914 w 7528491"/>
              <a:gd name="connsiteY12" fmla="*/ 1139484 h 3868616"/>
              <a:gd name="connsiteX13" fmla="*/ 4276579 w 7528491"/>
              <a:gd name="connsiteY13" fmla="*/ 0 h 3868616"/>
              <a:gd name="connsiteX14" fmla="*/ 6105379 w 7528491"/>
              <a:gd name="connsiteY14" fmla="*/ 1547447 h 3868616"/>
              <a:gd name="connsiteX15" fmla="*/ 6119446 w 7528491"/>
              <a:gd name="connsiteY15" fmla="*/ 1885071 h 3868616"/>
              <a:gd name="connsiteX16" fmla="*/ 6921305 w 7528491"/>
              <a:gd name="connsiteY16" fmla="*/ 1223890 h 3868616"/>
              <a:gd name="connsiteX17" fmla="*/ 1871003 w 7528491"/>
              <a:gd name="connsiteY17" fmla="*/ 2293034 h 3868616"/>
              <a:gd name="connsiteX18" fmla="*/ 1871003 w 7528491"/>
              <a:gd name="connsiteY18" fmla="*/ 2293034 h 3868616"/>
              <a:gd name="connsiteX19" fmla="*/ 0 w 7528491"/>
              <a:gd name="connsiteY19" fmla="*/ 464234 h 3868616"/>
              <a:gd name="connsiteX20" fmla="*/ 661182 w 7528491"/>
              <a:gd name="connsiteY20" fmla="*/ 0 h 3868616"/>
              <a:gd name="connsiteX21" fmla="*/ 492369 w 7528491"/>
              <a:gd name="connsiteY21" fmla="*/ 1519311 h 3868616"/>
              <a:gd name="connsiteX22" fmla="*/ 506437 w 7528491"/>
              <a:gd name="connsiteY22" fmla="*/ 1519311 h 3868616"/>
              <a:gd name="connsiteX23" fmla="*/ 506437 w 7528491"/>
              <a:gd name="connsiteY23" fmla="*/ 1519311 h 386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28491" h="3868616">
                <a:moveTo>
                  <a:pt x="6907237" y="3756074"/>
                </a:moveTo>
                <a:lnTo>
                  <a:pt x="7076049" y="3699804"/>
                </a:lnTo>
                <a:lnTo>
                  <a:pt x="7399606" y="3291840"/>
                </a:lnTo>
                <a:cubicBezTo>
                  <a:pt x="7418363" y="3334043"/>
                  <a:pt x="7434143" y="3377700"/>
                  <a:pt x="7455877" y="3418450"/>
                </a:cubicBezTo>
                <a:cubicBezTo>
                  <a:pt x="7471790" y="3448286"/>
                  <a:pt x="7512148" y="3502856"/>
                  <a:pt x="7512148" y="3502856"/>
                </a:cubicBezTo>
                <a:cubicBezTo>
                  <a:pt x="7528491" y="3568225"/>
                  <a:pt x="7526216" y="3539793"/>
                  <a:pt x="7526216" y="3587262"/>
                </a:cubicBezTo>
                <a:lnTo>
                  <a:pt x="1575582" y="3545059"/>
                </a:lnTo>
                <a:lnTo>
                  <a:pt x="2405576" y="3868616"/>
                </a:lnTo>
                <a:lnTo>
                  <a:pt x="2419643" y="2841674"/>
                </a:lnTo>
                <a:lnTo>
                  <a:pt x="5936566" y="2869810"/>
                </a:lnTo>
                <a:lnTo>
                  <a:pt x="7104185" y="2518117"/>
                </a:lnTo>
                <a:lnTo>
                  <a:pt x="7174523" y="2504050"/>
                </a:lnTo>
                <a:lnTo>
                  <a:pt x="2475914" y="1139484"/>
                </a:lnTo>
                <a:lnTo>
                  <a:pt x="4276579" y="0"/>
                </a:lnTo>
                <a:lnTo>
                  <a:pt x="6105379" y="1547447"/>
                </a:lnTo>
                <a:cubicBezTo>
                  <a:pt x="6124965" y="1762901"/>
                  <a:pt x="6119446" y="1650397"/>
                  <a:pt x="6119446" y="1885071"/>
                </a:cubicBezTo>
                <a:lnTo>
                  <a:pt x="6921305" y="1223890"/>
                </a:lnTo>
                <a:lnTo>
                  <a:pt x="1871003" y="2293034"/>
                </a:lnTo>
                <a:lnTo>
                  <a:pt x="1871003" y="2293034"/>
                </a:lnTo>
                <a:lnTo>
                  <a:pt x="0" y="464234"/>
                </a:lnTo>
                <a:lnTo>
                  <a:pt x="661182" y="0"/>
                </a:lnTo>
                <a:lnTo>
                  <a:pt x="492369" y="1519311"/>
                </a:lnTo>
                <a:lnTo>
                  <a:pt x="506437" y="1519311"/>
                </a:lnTo>
                <a:lnTo>
                  <a:pt x="506437" y="151931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l-GR" sz="3100" b="1" u="sng" dirty="0" smtClean="0"/>
              <a:t/>
            </a:r>
            <a:br>
              <a:rPr lang="el-GR" sz="3100" b="1" u="sng" dirty="0" smtClean="0"/>
            </a:br>
            <a:r>
              <a:rPr lang="el-GR" sz="3100" b="1" u="sng" dirty="0" smtClean="0"/>
              <a:t>Προέλευση </a:t>
            </a:r>
            <a:r>
              <a:rPr lang="el-GR" sz="3100" b="1" u="sng" dirty="0"/>
              <a:t>των παθογόνων μικροβίων</a:t>
            </a:r>
            <a:r>
              <a:rPr lang="el-GR" b="1" u="sng" dirty="0"/>
              <a:t/>
            </a:r>
            <a:br>
              <a:rPr lang="el-GR" b="1" u="sng" dirty="0"/>
            </a:br>
            <a:endParaRPr lang="el-GR" dirty="0"/>
          </a:p>
        </p:txBody>
      </p:sp>
      <p:sp>
        <p:nvSpPr>
          <p:cNvPr id="3" name="2 - Θέση περιεχομένου"/>
          <p:cNvSpPr>
            <a:spLocks noGrp="1"/>
          </p:cNvSpPr>
          <p:nvPr>
            <p:ph idx="1"/>
          </p:nvPr>
        </p:nvSpPr>
        <p:spPr>
          <a:xfrm>
            <a:off x="0" y="836712"/>
            <a:ext cx="9144000" cy="6021288"/>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l-GR" dirty="0"/>
              <a:t>Μπορεί να προέρχονται από </a:t>
            </a:r>
            <a:r>
              <a:rPr lang="el-GR" u="sng" dirty="0"/>
              <a:t>ασθενείς</a:t>
            </a:r>
            <a:r>
              <a:rPr lang="el-GR" dirty="0"/>
              <a:t> που βρίσκονται είτε στο στάδιο της επώασης, ή της </a:t>
            </a:r>
            <a:r>
              <a:rPr lang="el-GR" dirty="0" err="1" smtClean="0"/>
              <a:t>νοσήσης</a:t>
            </a:r>
            <a:r>
              <a:rPr lang="el-GR" dirty="0" smtClean="0"/>
              <a:t> </a:t>
            </a:r>
            <a:r>
              <a:rPr lang="el-GR" dirty="0"/>
              <a:t>ή της ανάρρωσης από μία λοίμωξη. </a:t>
            </a:r>
            <a:r>
              <a:rPr lang="el-GR" dirty="0" smtClean="0"/>
              <a:t>Από </a:t>
            </a:r>
            <a:r>
              <a:rPr lang="el-GR" u="sng" dirty="0"/>
              <a:t>υγιείς</a:t>
            </a:r>
            <a:r>
              <a:rPr lang="el-GR" dirty="0"/>
              <a:t> που είναι απλώς φορείς της νόσου. Πολλές φορές μετά από την ανάρρωση παραμένει </a:t>
            </a:r>
            <a:r>
              <a:rPr lang="el-GR" dirty="0" smtClean="0">
                <a:solidFill>
                  <a:srgbClr val="003300"/>
                </a:solidFill>
              </a:rPr>
              <a:t>φορέας </a:t>
            </a:r>
            <a:r>
              <a:rPr lang="el-GR" dirty="0"/>
              <a:t>του μικροβίου στον </a:t>
            </a:r>
            <a:r>
              <a:rPr lang="el-GR" dirty="0" err="1"/>
              <a:t>μεγαλοοργανισμό</a:t>
            </a:r>
            <a:r>
              <a:rPr lang="el-GR" dirty="0"/>
              <a:t>.</a:t>
            </a:r>
          </a:p>
          <a:p>
            <a:r>
              <a:rPr lang="el-GR" dirty="0"/>
              <a:t>Επίσης μπορεί να προέρχονται από </a:t>
            </a:r>
            <a:r>
              <a:rPr lang="el-GR" u="sng" dirty="0"/>
              <a:t>πάσχοντα ζώα ή υγιή ζώα</a:t>
            </a:r>
            <a:r>
              <a:rPr lang="el-GR" dirty="0"/>
              <a:t> φορείς των μικροβίων.</a:t>
            </a:r>
          </a:p>
          <a:p>
            <a:r>
              <a:rPr lang="el-GR" dirty="0"/>
              <a:t>Επίσης από το </a:t>
            </a:r>
            <a:r>
              <a:rPr lang="el-GR" u="sng" dirty="0"/>
              <a:t>μολυσμένο περιβάλλον</a:t>
            </a:r>
            <a:r>
              <a:rPr lang="el-GR" dirty="0"/>
              <a:t> (αέρας, χώμα, νερό, τροφή, μολυσμένα αντικείμενα κοινής ή ατομικής χρήσεως, νοσοκομειακές επιφάνειες κλπ.).</a:t>
            </a:r>
          </a:p>
          <a:p>
            <a:pPr>
              <a:buNone/>
            </a:pPr>
            <a:endParaRPr lang="el-G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iles.tovoion.com/200001709-c1220c21d1/%CE%A0%CE%9F%CE%A4%CE%91%CE%9C%CE%994.gif"/>
          <p:cNvPicPr>
            <a:picLocks noChangeAspect="1" noChangeArrowheads="1" noCrop="1"/>
          </p:cNvPicPr>
          <p:nvPr/>
        </p:nvPicPr>
        <p:blipFill>
          <a:blip r:embed="rId2" cstate="print"/>
          <a:srcRect/>
          <a:stretch>
            <a:fillRect/>
          </a:stretch>
        </p:blipFill>
        <p:spPr bwMode="auto">
          <a:xfrm>
            <a:off x="1187624" y="908720"/>
            <a:ext cx="6096000" cy="457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l-GR" sz="3100" b="1" u="sng" dirty="0" smtClean="0"/>
              <a:t/>
            </a:r>
            <a:br>
              <a:rPr lang="el-GR" sz="3100" b="1" u="sng" dirty="0" smtClean="0"/>
            </a:br>
            <a:r>
              <a:rPr lang="el-GR" sz="3100" b="1" u="sng" dirty="0" smtClean="0"/>
              <a:t>Πύλη </a:t>
            </a:r>
            <a:r>
              <a:rPr lang="el-GR" sz="3100" b="1" u="sng" dirty="0"/>
              <a:t>εισόδου των μικροβίων στον οργανισμό</a:t>
            </a:r>
            <a:r>
              <a:rPr lang="el-GR" b="1" u="sng" dirty="0"/>
              <a:t/>
            </a:r>
            <a:br>
              <a:rPr lang="el-GR" b="1" u="sng" dirty="0"/>
            </a:br>
            <a:endParaRPr lang="el-GR" dirty="0"/>
          </a:p>
        </p:txBody>
      </p:sp>
      <p:sp>
        <p:nvSpPr>
          <p:cNvPr id="3" name="2 - Θέση περιεχομένου"/>
          <p:cNvSpPr>
            <a:spLocks noGrp="1"/>
          </p:cNvSpPr>
          <p:nvPr>
            <p:ph idx="1"/>
          </p:nvPr>
        </p:nvSpPr>
        <p:spPr>
          <a:xfrm>
            <a:off x="0" y="692696"/>
            <a:ext cx="9144000" cy="6165304"/>
          </a:xfr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r>
              <a:rPr lang="el-GR" dirty="0"/>
              <a:t>Το </a:t>
            </a:r>
            <a:r>
              <a:rPr lang="el-GR" u="sng" dirty="0">
                <a:solidFill>
                  <a:schemeClr val="tx1"/>
                </a:solidFill>
              </a:rPr>
              <a:t>δέρμα</a:t>
            </a:r>
            <a:endParaRPr lang="el-GR" dirty="0">
              <a:solidFill>
                <a:schemeClr val="tx1"/>
              </a:solidFill>
            </a:endParaRPr>
          </a:p>
          <a:p>
            <a:r>
              <a:rPr lang="el-GR" dirty="0"/>
              <a:t>Οι </a:t>
            </a:r>
            <a:r>
              <a:rPr lang="el-GR" u="sng" dirty="0"/>
              <a:t>βλεννογόνοι</a:t>
            </a:r>
            <a:r>
              <a:rPr lang="el-GR" dirty="0"/>
              <a:t> (</a:t>
            </a:r>
            <a:r>
              <a:rPr lang="el-GR" dirty="0" err="1"/>
              <a:t>επιπεφυκότας</a:t>
            </a:r>
            <a:r>
              <a:rPr lang="el-GR" dirty="0"/>
              <a:t>, μύτης, στόματος, φάρυγγα, αναπνευστικών οδών, εντέρου, ουρήθρας, γεννητικών οργάνων)</a:t>
            </a:r>
          </a:p>
          <a:p>
            <a:pPr>
              <a:buNone/>
            </a:pPr>
            <a:r>
              <a:rPr lang="el-GR" dirty="0"/>
              <a:t> </a:t>
            </a:r>
            <a:r>
              <a:rPr lang="el-GR" i="1" u="sng" dirty="0" smtClean="0"/>
              <a:t>Η </a:t>
            </a:r>
            <a:r>
              <a:rPr lang="el-GR" i="1" u="sng" dirty="0"/>
              <a:t>λοίμωξη που θα προκληθεί </a:t>
            </a:r>
          </a:p>
          <a:p>
            <a:pPr lvl="0"/>
            <a:r>
              <a:rPr lang="el-GR" dirty="0"/>
              <a:t>μπορεί να είναι τοπική (π.χ. πυώδης φλεγμονή), </a:t>
            </a:r>
          </a:p>
          <a:p>
            <a:pPr lvl="0"/>
            <a:r>
              <a:rPr lang="el-GR" dirty="0"/>
              <a:t>μπορεί να υπάρχει τοπική ανάπτυξη αλλά τοξίνες των μικροβίων να προκαλούν βλάβη σε απομακρυσμένους </a:t>
            </a:r>
            <a:r>
              <a:rPr lang="el-GR" dirty="0" smtClean="0"/>
              <a:t>ιστούς </a:t>
            </a:r>
            <a:r>
              <a:rPr lang="el-GR" dirty="0"/>
              <a:t>(π.χ. διφθερίτιδα) </a:t>
            </a:r>
            <a:endParaRPr lang="el-GR" dirty="0" smtClean="0"/>
          </a:p>
          <a:p>
            <a:pPr lvl="0"/>
            <a:r>
              <a:rPr lang="el-GR" dirty="0" smtClean="0"/>
              <a:t>ή </a:t>
            </a:r>
            <a:r>
              <a:rPr lang="el-GR" dirty="0"/>
              <a:t>να εισχωρούν (προκαλώντας ή όχι τοπική λοίμωξη) και να μεταφέρονται στη συνέχεια σε άλλα σημεία του σώματος (γειτονικούς ιστούς, αίμα, αρθρώσεις κ.α.) όπου εκδηλώνεται η λοίμωξη</a:t>
            </a:r>
          </a:p>
          <a:p>
            <a:pPr>
              <a:buNone/>
            </a:pP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TotalTime>
  <Words>6081</Words>
  <Application>Microsoft Office PowerPoint</Application>
  <PresentationFormat>Προβολή στην οθόνη (4:3)</PresentationFormat>
  <Paragraphs>487</Paragraphs>
  <Slides>80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80</vt:i4>
      </vt:variant>
    </vt:vector>
  </HeadingPairs>
  <TitlesOfParts>
    <vt:vector size="81" baseType="lpstr">
      <vt:lpstr>Θέμα του Office</vt:lpstr>
      <vt:lpstr>3. ΔΡΑΣΗ ΤΩΝ ΜΙΚΡΟΒΙΩΝ </vt:lpstr>
      <vt:lpstr> Μόλυνση και λοίμωξη </vt:lpstr>
      <vt:lpstr>Λοιμογόνος δύναμη</vt:lpstr>
      <vt:lpstr>Μόλυνση</vt:lpstr>
      <vt:lpstr>Βιολογικό εύρος</vt:lpstr>
      <vt:lpstr>Επιδημία</vt:lpstr>
      <vt:lpstr> Αιτήματα του Koch </vt:lpstr>
      <vt:lpstr> Προέλευση των παθογόνων μικροβίων </vt:lpstr>
      <vt:lpstr> Πύλη εισόδου των μικροβίων στον οργανισμό </vt:lpstr>
      <vt:lpstr> Τρόποι μόλυνσης και μετάδοσης των παθογόνων μικροβίων   </vt:lpstr>
      <vt:lpstr>Με έμμεση επαφή  </vt:lpstr>
      <vt:lpstr>Ουσίες μικροβίων που έχουν σχέση με την παθογόνο δράση τους –  </vt:lpstr>
      <vt:lpstr>Διαφάνεια 13</vt:lpstr>
      <vt:lpstr>Μικροβιακές τοξίνες  </vt:lpstr>
      <vt:lpstr>Διαφάνεια 15</vt:lpstr>
      <vt:lpstr>Ενδοτοξίνες </vt:lpstr>
      <vt:lpstr>Εξωτοξίνες των μυκήτων </vt:lpstr>
      <vt:lpstr>Ανοσία στις λοιμώξεις - ταξινόμηση </vt:lpstr>
      <vt:lpstr> Είναι φυσική ή επίκτητη.  </vt:lpstr>
      <vt:lpstr>Χυμική και κυτταρική ανοσία</vt:lpstr>
      <vt:lpstr> Η φυσική ανοσία καθορίζονται από γενετικούς παράγοντες και δεν αποκτάται μετά από προηγούμενη επαφή με λοιμογόνους παράγοντες. Είναι ειδική ή μη ειδική. Διακρίνεται:  </vt:lpstr>
      <vt:lpstr> Οι κυριότεροι αναφέρονται στη συνέχεια.  </vt:lpstr>
      <vt:lpstr>Διαφάνεια 23</vt:lpstr>
      <vt:lpstr>Η ανοσολογική απάντηση</vt:lpstr>
      <vt:lpstr> Αντισώματα </vt:lpstr>
      <vt:lpstr>Η εκκριτική ανοσοσφαιρίνη IgA (secretory ή sIgA)</vt:lpstr>
      <vt:lpstr>Το σύστημα του συμπληρώματος</vt:lpstr>
      <vt:lpstr>Διαφάνεια 28</vt:lpstr>
      <vt:lpstr>Διαφάνεια 29</vt:lpstr>
      <vt:lpstr>Η φαγοκυττάρωση</vt:lpstr>
      <vt:lpstr>Συνδέονται</vt:lpstr>
      <vt:lpstr>Διαφάνεια 32</vt:lpstr>
      <vt:lpstr>  μαθημα 4ο: ΑΝΑΖΗΤΗΣΗ ΤΩΝ ΜΙΚΡΟΒΙΩΝ   </vt:lpstr>
      <vt:lpstr> Μονάδες μέτρησης μικρών αποστάσεων </vt:lpstr>
      <vt:lpstr>Το σύνθετο μικροσκόπιο </vt:lpstr>
      <vt:lpstr>Διαφάνεια 36</vt:lpstr>
      <vt:lpstr>Διαφάνεια 37</vt:lpstr>
      <vt:lpstr>Διαφάνεια 38</vt:lpstr>
      <vt:lpstr>Διαφάνεια 39</vt:lpstr>
      <vt:lpstr>Παραλλαγές του συνθέτου μικροσκοπίου. </vt:lpstr>
      <vt:lpstr>Το μικροσκόπιο φθορισμού. </vt:lpstr>
      <vt:lpstr> ΠΑΡΑΣΙΤΑ Γενικά  </vt:lpstr>
      <vt:lpstr>Είδη παρασιτισμού Απόψεις παρασιτισμού </vt:lpstr>
      <vt:lpstr>Διαφάνεια 44</vt:lpstr>
      <vt:lpstr>Tαξινόμηση των παρασίτων ( Πρωτόζωων – Ελμίνθων) Πρωτόζωα </vt:lpstr>
      <vt:lpstr> ΜΕΤΑΖΩΑ :  Έλμινθες </vt:lpstr>
      <vt:lpstr>Παθογένεια παρασίτων </vt:lpstr>
      <vt:lpstr> Βιολογία των Πρωτοζώων </vt:lpstr>
      <vt:lpstr>Παράσιτα κοιλοτήτων του σώματος:</vt:lpstr>
      <vt:lpstr>Παράσιτα αίματος:</vt:lpstr>
      <vt:lpstr>Διαφάνεια 51</vt:lpstr>
      <vt:lpstr>Βιολογία των Ελμίνθων ή σκωλήκων (μετάζωα) </vt:lpstr>
      <vt:lpstr>Διαφάνεια 53</vt:lpstr>
      <vt:lpstr>Διαφάνεια 54</vt:lpstr>
      <vt:lpstr>Παθογένεια των παρασιτώσεων (επίδραση παρασίτων στον ξενιστή) </vt:lpstr>
      <vt:lpstr>Γενικά, παθογενετική βλάβη προκαλείται  </vt:lpstr>
      <vt:lpstr>Αντίσταση του ξενιστού και επίδραση του ξενιστού επί του παρασίτου </vt:lpstr>
      <vt:lpstr>Διαφάνεια 58</vt:lpstr>
      <vt:lpstr>Διαφάνεια 59</vt:lpstr>
      <vt:lpstr> Τρόποι μολύνσεως του ανθρώπου από τα παράσιτα </vt:lpstr>
      <vt:lpstr>Πρόληψη, καταπολέμηση των μολύνσεων </vt:lpstr>
      <vt:lpstr>   ΜΙΚΡΟΒΙΟΛΟΓΙΑ ΤΡΟΦΙΜΩΝ – ΝΟΣΟΙ ΜΕΤΑΔΙΔΟΜΕΝΟΙ ΜΕ ΤΙΣ ΤΡΟΦΕΣ Μικροβιολογια ειδικων περιβαλλοντων  </vt:lpstr>
      <vt:lpstr>ΚΑΤΑΛΛΗΛΟΤΗΤΑ ΠΟΣΙΜΟΥ ΝΕΡΟΥ </vt:lpstr>
      <vt:lpstr> Τα κύρια παθογόνα που προκαλούν ανθρώπινη νόσο μέσω του νερού είναι </vt:lpstr>
      <vt:lpstr>ΓΑΛΑ </vt:lpstr>
      <vt:lpstr>Διαφάνεια 66</vt:lpstr>
      <vt:lpstr> τροφεσ </vt:lpstr>
      <vt:lpstr>Κυριότερα τρόφιμα. </vt:lpstr>
      <vt:lpstr>Έλεγχος των βακτηρίων στα τρόφιμα:  </vt:lpstr>
      <vt:lpstr> αερασ </vt:lpstr>
      <vt:lpstr>Μέτρα ελέγχου αερο-μεταφερόμενων μολύνσεων εσωτερικών χώρων νοσοκομείων:  </vt:lpstr>
      <vt:lpstr> νΟΣΗΜΑΤΑ από ΜΥΚΗΤΕΣ </vt:lpstr>
      <vt:lpstr>νΟΣΗΜΑΤΑ από ιουσ</vt:lpstr>
      <vt:lpstr>Διαφάνεια 74</vt:lpstr>
      <vt:lpstr>Διαφάνεια 75</vt:lpstr>
      <vt:lpstr>Διαφάνεια 76</vt:lpstr>
      <vt:lpstr>Διαφάνεια 77</vt:lpstr>
      <vt:lpstr>Διαφάνεια 78</vt:lpstr>
      <vt:lpstr>Διαφάνεια 79</vt:lpstr>
      <vt:lpstr>Διαφάνεια 80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ΔΡΑΣΗ ΤΩΝ ΜΙΚΡΟΒΙΩΝ</dc:title>
  <dc:creator>x</dc:creator>
  <cp:lastModifiedBy>x</cp:lastModifiedBy>
  <cp:revision>72</cp:revision>
  <dcterms:created xsi:type="dcterms:W3CDTF">2014-11-27T21:17:05Z</dcterms:created>
  <dcterms:modified xsi:type="dcterms:W3CDTF">2014-12-03T07:24:09Z</dcterms:modified>
</cp:coreProperties>
</file>